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79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7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6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Layouts/slideLayout6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5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Layouts/slideLayout53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63.xml" ContentType="application/vnd.openxmlformats-officedocument.presentationml.slideLayout+xml"/>
  <Override PartName="/ppt/slideLayouts/slideLayout23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9799300" cy="11160125"/>
  <p:notesSz cx="19799300" cy="11160125"/>
  <p:defaultTextStyle>
    <a:defPPr marL="0" marR="0" indent="0" algn="l" defTabSz="90006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1pPr>
    <a:lvl2pPr marL="0" marR="0" indent="450029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2pPr>
    <a:lvl3pPr marL="0" marR="0" indent="90006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3pPr>
    <a:lvl4pPr marL="0" marR="0" indent="135008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4pPr>
    <a:lvl5pPr marL="0" marR="0" indent="1800120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5pPr>
    <a:lvl6pPr marL="0" marR="0" indent="225014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6pPr>
    <a:lvl7pPr marL="0" marR="0" indent="270017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7pPr>
    <a:lvl8pPr marL="0" marR="0" indent="3150206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8pPr>
    <a:lvl9pPr marL="0" marR="0" indent="3600237" algn="l" defTabSz="450029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750" b="0" i="0" u="none" strike="noStrike" cap="none" spc="0">
        <a:ln>
          <a:noFill/>
        </a:ln>
        <a:solidFill>
          <a:srgbClr val="000000"/>
        </a:solidFill>
        <a:latin typeface="Tinkoff Sans"/>
        <a:ea typeface="Tinkoff Sans"/>
        <a:cs typeface="Tinkoff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 snapToObjects="1">
      <p:cViewPr varScale="1">
        <p:scale>
          <a:sx n="71" d="100"/>
          <a:sy n="71" d="100"/>
        </p:scale>
        <p:origin x="176" y="416"/>
      </p:cViewPr>
      <p:guideLst>
        <p:guide pos="3560"/>
        <p:guide pos="10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presProps" Target="presProps.xml" /><Relationship Id="rId32" Type="http://schemas.openxmlformats.org/officeDocument/2006/relationships/tableStyles" Target="tableStyles.xml" /><Relationship Id="rId3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9"/>
            <a:ext cx="3899344" cy="1527243"/>
          </a:xfrm>
          <a:prstGeom prst="rect">
            <a:avLst/>
          </a:prstGeom>
        </p:spPr>
      </p:pic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 fill="norm" stroke="1" extrusionOk="0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alphaModFix amt="29000"/>
          </a:blip>
          <a:srcRect l="0" t="0" r="9692" b="0"/>
          <a:stretch/>
        </p:blipFill>
        <p:spPr bwMode="auto">
          <a:xfrm flipH="1">
            <a:off x="0" y="11509"/>
            <a:ext cx="13827108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 fill="norm" stroke="1" extrusionOk="0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 fill="norm" stroke="1" extrusionOk="0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/>
              <a:buNone/>
              <a:tabLst>
                <a:tab pos="4711865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/>
              <a:buNone/>
              <a:tabLst>
                <a:tab pos="4711865" algn="l"/>
              </a:tabLst>
              <a:defRPr sz="2750" spc="11"/>
            </a:lvl5pPr>
          </a:lstStyle>
          <a:p>
            <a:pPr>
              <a:defRPr/>
            </a:pPr>
            <a:r>
              <a:rPr/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0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0" spc="11"/>
            </a:lvl5pPr>
          </a:lstStyle>
          <a:p>
            <a:pPr>
              <a:defRPr/>
            </a:pPr>
            <a:r>
              <a:rPr/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Таким образом постоянное информационно-пропагандистское  обеспечение нашей деятельности играет важную роль</a:t>
            </a:r>
            <a:endParaRPr/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	с широким активом</a:t>
            </a:r>
            <a:endParaRPr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 fill="norm" stroke="1" extrusionOk="0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 fill="norm" stroke="1" extrusionOk="0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1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ТС заголовок в 1 строку c картинкой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 bwMode="auto"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 bwMode="auto"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 bwMode="auto"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6199998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 fill="norm" stroke="1" extrusionOk="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Пользовательский макет"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0" name="object 4"/>
          <p:cNvSpPr/>
          <p:nvPr userDrawn="1"/>
        </p:nvSpPr>
        <p:spPr bwMode="auto"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1" name="object 5"/>
          <p:cNvSpPr/>
          <p:nvPr userDrawn="1"/>
        </p:nvSpPr>
        <p:spPr bwMode="auto"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2" name="object 6"/>
          <p:cNvSpPr/>
          <p:nvPr userDrawn="1"/>
        </p:nvSpPr>
        <p:spPr bwMode="auto"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3" name="object 7"/>
          <p:cNvSpPr/>
          <p:nvPr userDrawn="1"/>
        </p:nvSpPr>
        <p:spPr bwMode="auto"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 fill="norm" stroke="1" extrusionOk="0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0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0" spc="11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Разнообразный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богатый</a:t>
            </a:r>
            <a:r>
              <a:rPr/>
              <a:t> </a:t>
            </a:r>
            <a:r>
              <a:rPr/>
              <a:t>опыт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позволяет</a:t>
            </a:r>
            <a:r>
              <a:rPr/>
              <a:t>  </a:t>
            </a:r>
            <a:r>
              <a:rPr/>
              <a:t>выполнять</a:t>
            </a:r>
            <a:r>
              <a:rPr/>
              <a:t> </a:t>
            </a:r>
            <a:r>
              <a:rPr/>
              <a:t>важные</a:t>
            </a:r>
            <a:r>
              <a:rPr/>
              <a:t> </a:t>
            </a:r>
            <a:r>
              <a:rPr/>
              <a:t>задания</a:t>
            </a:r>
            <a:r>
              <a:rPr/>
              <a:t> </a:t>
            </a:r>
            <a:r>
              <a:rPr/>
              <a:t>по</a:t>
            </a:r>
            <a:r>
              <a:rPr/>
              <a:t> </a:t>
            </a:r>
            <a:r>
              <a:rPr/>
              <a:t>разработке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дальнейшее</a:t>
            </a:r>
            <a:r>
              <a:rPr/>
              <a:t> </a:t>
            </a:r>
            <a:r>
              <a:rPr/>
              <a:t>развитие</a:t>
            </a:r>
            <a:r>
              <a:rPr/>
              <a:t>  </a:t>
            </a:r>
            <a:r>
              <a:rPr/>
              <a:t>различных</a:t>
            </a:r>
            <a:r>
              <a:rPr/>
              <a:t> </a:t>
            </a:r>
            <a:r>
              <a:rPr/>
              <a:t>форм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требуют</a:t>
            </a:r>
            <a:r>
              <a:rPr/>
              <a:t>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системы</a:t>
            </a:r>
            <a:r>
              <a:rPr/>
              <a:t> </a:t>
            </a:r>
            <a:r>
              <a:rPr/>
              <a:t>обучения</a:t>
            </a:r>
            <a:r>
              <a:rPr/>
              <a:t>  </a:t>
            </a:r>
            <a:r>
              <a:rPr/>
              <a:t>кадров</a:t>
            </a:r>
            <a:r>
              <a:rPr/>
              <a:t>, </a:t>
            </a:r>
            <a:r>
              <a:rPr/>
              <a:t>соответствует</a:t>
            </a:r>
            <a:r>
              <a:rPr/>
              <a:t> </a:t>
            </a:r>
            <a:r>
              <a:rPr/>
              <a:t>насущным</a:t>
            </a:r>
            <a:r>
              <a:rPr/>
              <a:t> </a:t>
            </a:r>
            <a:r>
              <a:rPr/>
              <a:t>потребностям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 </a:t>
            </a:r>
            <a:r>
              <a:rPr/>
              <a:t>консультация</a:t>
            </a:r>
            <a:r>
              <a:rPr/>
              <a:t> </a:t>
            </a:r>
            <a:r>
              <a:rPr/>
              <a:t>с</a:t>
            </a:r>
            <a:r>
              <a:rPr/>
              <a:t> </a:t>
            </a:r>
            <a:r>
              <a:rPr/>
              <a:t>широким</a:t>
            </a:r>
            <a:r>
              <a:rPr/>
              <a:t> </a:t>
            </a:r>
            <a:r>
              <a:rPr/>
              <a:t>активом</a:t>
            </a:r>
            <a:r>
              <a:rPr/>
              <a:t> </a:t>
            </a:r>
            <a:r>
              <a:rPr/>
              <a:t>позволяет</a:t>
            </a:r>
            <a:r>
              <a:rPr/>
              <a:t> </a:t>
            </a:r>
            <a:r>
              <a:rPr/>
              <a:t>оценить</a:t>
            </a:r>
            <a:r>
              <a:rPr/>
              <a:t> </a:t>
            </a:r>
            <a:r>
              <a:rPr/>
              <a:t>значение</a:t>
            </a:r>
            <a:r>
              <a:rPr/>
              <a:t> </a:t>
            </a:r>
            <a:r>
              <a:rPr/>
              <a:t>систем</a:t>
            </a:r>
            <a:r>
              <a:rPr/>
              <a:t> 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С</a:t>
            </a:r>
            <a:r>
              <a:rPr/>
              <a:t> </a:t>
            </a:r>
            <a:r>
              <a:rPr/>
              <a:t>другой</a:t>
            </a:r>
            <a:r>
              <a:rPr/>
              <a:t> </a:t>
            </a:r>
            <a:r>
              <a:rPr/>
              <a:t>стороны</a:t>
            </a:r>
            <a:r>
              <a:rPr/>
              <a:t> </a:t>
            </a:r>
            <a:r>
              <a:rPr/>
              <a:t>рамки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место</a:t>
            </a:r>
            <a:r>
              <a:rPr/>
              <a:t> </a:t>
            </a:r>
            <a:r>
              <a:rPr/>
              <a:t>обучения</a:t>
            </a:r>
            <a:r>
              <a:rPr/>
              <a:t> </a:t>
            </a:r>
            <a:r>
              <a:rPr/>
              <a:t>кадров</a:t>
            </a:r>
            <a:r>
              <a:rPr/>
              <a:t> </a:t>
            </a:r>
            <a:r>
              <a:rPr/>
              <a:t>требуют</a:t>
            </a:r>
            <a:r>
              <a:rPr/>
              <a:t>  </a:t>
            </a:r>
            <a:r>
              <a:rPr/>
              <a:t>от</a:t>
            </a:r>
            <a:r>
              <a:rPr/>
              <a:t> </a:t>
            </a:r>
            <a:r>
              <a:rPr/>
              <a:t>нас</a:t>
            </a:r>
            <a:r>
              <a:rPr/>
              <a:t> </a:t>
            </a:r>
            <a:r>
              <a:rPr/>
              <a:t>анализа</a:t>
            </a:r>
            <a:r>
              <a:rPr/>
              <a:t> </a:t>
            </a:r>
            <a:r>
              <a:rPr/>
              <a:t>систем</a:t>
            </a:r>
            <a:r>
              <a:rPr/>
              <a:t> </a:t>
            </a:r>
            <a:r>
              <a:rPr/>
              <a:t>массового</a:t>
            </a:r>
            <a:r>
              <a:rPr/>
              <a:t> </a:t>
            </a:r>
            <a:r>
              <a:rPr/>
              <a:t>участия</a:t>
            </a:r>
            <a:r>
              <a:rPr/>
              <a:t>. </a:t>
            </a:r>
            <a:r>
              <a:rPr/>
              <a:t>Таким</a:t>
            </a:r>
            <a:r>
              <a:rPr/>
              <a:t> </a:t>
            </a:r>
            <a:r>
              <a:rPr/>
              <a:t>образом</a:t>
            </a:r>
            <a:r>
              <a:rPr/>
              <a:t> </a:t>
            </a:r>
            <a:r>
              <a:rPr/>
              <a:t>постоянное</a:t>
            </a:r>
            <a:r>
              <a:rPr/>
              <a:t>  </a:t>
            </a:r>
            <a:r>
              <a:rPr/>
              <a:t>информационно-пропагандистское</a:t>
            </a:r>
            <a:r>
              <a:rPr/>
              <a:t> </a:t>
            </a:r>
            <a:r>
              <a:rPr/>
              <a:t>обеспечение</a:t>
            </a:r>
            <a:r>
              <a:rPr/>
              <a:t> </a:t>
            </a:r>
            <a:r>
              <a:rPr/>
              <a:t>нашей</a:t>
            </a:r>
            <a:r>
              <a:rPr/>
              <a:t> </a:t>
            </a:r>
            <a:r>
              <a:rPr/>
              <a:t>деятельности</a:t>
            </a:r>
            <a:r>
              <a:rPr/>
              <a:t> </a:t>
            </a:r>
            <a:r>
              <a:rPr/>
              <a:t>играет</a:t>
            </a:r>
            <a:r>
              <a:rPr/>
              <a:t>  </a:t>
            </a:r>
            <a:r>
              <a:rPr/>
              <a:t>важную</a:t>
            </a:r>
            <a:r>
              <a:rPr/>
              <a:t> </a:t>
            </a:r>
            <a:r>
              <a:rPr/>
              <a:t>роль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формировании</a:t>
            </a:r>
            <a:r>
              <a:rPr/>
              <a:t> </a:t>
            </a:r>
            <a:r>
              <a:rPr/>
              <a:t>позиций</a:t>
            </a:r>
            <a:r>
              <a:rPr/>
              <a:t>, </a:t>
            </a:r>
            <a:r>
              <a:rPr/>
              <a:t>занимаемых</a:t>
            </a:r>
            <a:r>
              <a:rPr/>
              <a:t> </a:t>
            </a:r>
            <a:r>
              <a:rPr/>
              <a:t>участниками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отношении</a:t>
            </a:r>
            <a:r>
              <a:rPr/>
              <a:t> </a:t>
            </a:r>
            <a:r>
              <a:rPr/>
              <a:t>поставленных</a:t>
            </a:r>
            <a:r>
              <a:rPr/>
              <a:t> </a:t>
            </a:r>
            <a:r>
              <a:rPr/>
              <a:t>задач</a:t>
            </a:r>
            <a:endParaRPr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С другой стороны рамки и место обучения кадров  требуют от нас анализа систем массового участия.</a:t>
            </a:r>
            <a:endParaRPr/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 bwMode="auto"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/>
          </a:blip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2" name="object 19"/>
          <p:cNvSpPr/>
          <p:nvPr/>
        </p:nvSpPr>
        <p:spPr bwMode="auto"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 bwMode="auto"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 bwMode="auto"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 bwMode="auto"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 bwMode="auto"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pPr>
              <a:defRPr/>
            </a:pPr>
            <a:endParaRPr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 userDrawn="1"/>
        </p:nvSpPr>
        <p:spPr bwMode="auto"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fld id="{86CB4B4D-7CA3-9044-876B-883B54F8677D}" type="slidenum">
              <a:rPr lang="ru-RU"/>
              <a:t/>
            </a:fld>
            <a:endParaRPr lang="ru-RU"/>
          </a:p>
        </p:txBody>
      </p:sp>
      <p:sp>
        <p:nvSpPr>
          <p:cNvPr id="4" name="object 2"/>
          <p:cNvSpPr/>
          <p:nvPr userDrawn="1"/>
        </p:nvSpPr>
        <p:spPr bwMode="auto"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/>
          <p:nvPr userDrawn="1"/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</a:defRPr>
            </a:defPPr>
            <a:lvl1pPr marL="0" marR="0" indent="0" algn="r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defRPr sz="1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450029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90006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135008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1800120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225014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270017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3150206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3600237" algn="l" defTabSz="4500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75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 userDrawn="1"/>
        </p:nvSpPr>
        <p:spPr bwMode="auto"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 fill="norm" stroke="1" extrusionOk="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3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00"/>
            </a:lvl1pPr>
            <a:lvl2pPr marL="1257056" indent="-514249">
              <a:buFontTx/>
              <a:defRPr sz="5300"/>
            </a:lvl2pPr>
            <a:lvl3pPr marL="2093359" indent="-607751">
              <a:buFontTx/>
              <a:defRPr sz="5300"/>
            </a:lvl3pPr>
            <a:lvl4pPr marL="2919991" indent="-691577">
              <a:buFontTx/>
              <a:defRPr sz="5300"/>
            </a:lvl4pPr>
            <a:lvl5pPr marL="3662797" indent="-691577">
              <a:buFontTx/>
              <a:defRPr sz="5300"/>
            </a:lvl5pPr>
          </a:lstStyle>
          <a:p>
            <a:pPr>
              <a:defRPr/>
            </a:pPr>
            <a:r>
              <a:rPr/>
              <a:t>01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0392339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50"/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специалиста</a:t>
            </a:r>
            <a:endParaRPr/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выполнять важные задания по разработке</a:t>
            </a:r>
            <a:endParaRPr/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2532084" y="3184194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</a:t>
            </a:r>
            <a:endParaRPr/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 bwMode="auto"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7" name="object 6"/>
          <p:cNvSpPr/>
          <p:nvPr/>
        </p:nvSpPr>
        <p:spPr bwMode="auto">
          <a:xfrm>
            <a:off x="12690940" y="9410295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8" name="object 8"/>
          <p:cNvSpPr/>
          <p:nvPr/>
        </p:nvSpPr>
        <p:spPr bwMode="auto">
          <a:xfrm>
            <a:off x="15080547" y="679242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499" name="object 10"/>
          <p:cNvSpPr/>
          <p:nvPr/>
        </p:nvSpPr>
        <p:spPr bwMode="auto">
          <a:xfrm>
            <a:off x="17544446" y="4174543"/>
            <a:ext cx="371442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18662" y="-18661"/>
            <a:ext cx="6665512" cy="1116012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 fill="norm" stroke="1" extrusionOk="0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5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950"/>
            </a:lvl1pPr>
          </a:lstStyle>
          <a:p>
            <a:pPr>
              <a:defRPr/>
            </a:pPr>
            <a:r>
              <a:rPr lang="en-US"/>
              <a:t>1</a:t>
            </a:r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rcRect l="0" t="4375" r="0" b="12816"/>
          <a:stretch/>
        </p:blipFill>
        <p:spPr bwMode="auto">
          <a:xfrm>
            <a:off x="0" y="-1"/>
            <a:ext cx="19823463" cy="11160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6"/>
          </p:nvPr>
        </p:nvSpPr>
        <p:spPr bwMode="auto"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7"/>
          </p:nvPr>
        </p:nvSpPr>
        <p:spPr bwMode="auto"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22"/>
          </p:nvPr>
        </p:nvSpPr>
        <p:spPr bwMode="auto">
          <a:xfrm>
            <a:off x="4647668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23"/>
          </p:nvPr>
        </p:nvSpPr>
        <p:spPr bwMode="auto">
          <a:xfrm>
            <a:off x="8369496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1" name="Freeform 16"/>
          <p:cNvSpPr/>
          <p:nvPr userDrawn="1"/>
        </p:nvSpPr>
        <p:spPr bwMode="auto"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24"/>
          </p:nvPr>
        </p:nvSpPr>
        <p:spPr bwMode="auto"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13" name="Freeform 16"/>
          <p:cNvSpPr/>
          <p:nvPr userDrawn="1"/>
        </p:nvSpPr>
        <p:spPr bwMode="auto"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14" name="Рисунок 8"/>
          <p:cNvSpPr>
            <a:spLocks noGrp="1"/>
          </p:cNvSpPr>
          <p:nvPr>
            <p:ph type="pic" sz="quarter" idx="25"/>
          </p:nvPr>
        </p:nvSpPr>
        <p:spPr bwMode="auto"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 bwMode="auto"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5161697" y="4167873"/>
            <a:ext cx="11037111" cy="18099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pPr>
              <a:defRPr/>
            </a:pPr>
            <a:r>
              <a:rPr/>
              <a:t>Текст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отбивочном</a:t>
            </a:r>
            <a:r>
              <a:rPr/>
              <a:t> </a:t>
            </a:r>
            <a:r>
              <a:rPr/>
              <a:t>слайде</a:t>
            </a:r>
            <a:r>
              <a:rPr/>
              <a:t> </a:t>
            </a:r>
            <a:r>
              <a:rPr/>
              <a:t>вашей</a:t>
            </a:r>
            <a:r>
              <a:rPr/>
              <a:t>  </a:t>
            </a:r>
            <a:r>
              <a:rPr/>
              <a:t>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08365" y="355058"/>
            <a:ext cx="3913200" cy="15326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9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6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32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 bwMode="auto"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00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00"/>
            </a:lvl5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1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  <a:lvl2pPr marL="1076113" indent="-333310">
              <a:buFontTx/>
              <a:defRPr sz="3450"/>
            </a:lvl2pPr>
            <a:lvl3pPr marL="1879520" indent="-393913">
              <a:buFontTx/>
              <a:defRPr sz="3450"/>
            </a:lvl3pPr>
            <a:lvl4pPr marL="2676657" indent="-448243">
              <a:buFontTx/>
              <a:defRPr sz="3450"/>
            </a:lvl4pPr>
            <a:lvl5pPr marL="3419465" indent="-448245">
              <a:buFontTx/>
              <a:defRPr sz="3450"/>
            </a:lvl5pPr>
          </a:lstStyle>
          <a:p>
            <a:pPr>
              <a:defRPr/>
            </a:pPr>
            <a:r>
              <a:rPr/>
              <a:t>Развитие форм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2</a:t>
            </a:r>
            <a:endParaRPr/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3</a:t>
            </a:r>
            <a:endParaRPr/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/>
              <a:t>4</a:t>
            </a:r>
            <a:endParaRPr/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50"/>
            </a:lvl1pPr>
          </a:lstStyle>
          <a:p>
            <a:pPr>
              <a:defRPr/>
            </a:pPr>
            <a:r>
              <a:rPr/>
              <a:t>1</a:t>
            </a:r>
            <a:endParaRPr/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Форм</a:t>
            </a:r>
            <a:endParaRPr/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50"/>
            </a:lvl1pPr>
          </a:lstStyle>
          <a:p>
            <a:pPr>
              <a:defRPr/>
            </a:pPr>
            <a:r>
              <a:rPr/>
              <a:t>Развитие форм</a:t>
            </a:r>
            <a:endParaRPr/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3"/>
              </a:lnSpc>
              <a:buSzTx/>
              <a:buFontTx/>
              <a:buNone/>
              <a:defRPr sz="2250" spc="-97">
                <a:solidFill>
                  <a:srgbClr val="5C5D5E"/>
                </a:solidFill>
              </a:defRPr>
            </a:lvl1pPr>
          </a:lstStyle>
          <a:p>
            <a:pPr>
              <a:defRPr/>
            </a:pPr>
            <a:r>
              <a:rPr/>
              <a:t>Значимость этих  проблем настолько  очевидна, что начало  повседневной работы</a:t>
            </a:r>
            <a:endParaRPr/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0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0" spc="-50">
                <a:solidFill>
                  <a:srgbClr val="282828"/>
                </a:solidFill>
              </a:defRPr>
            </a:lvl5pPr>
          </a:lstStyle>
          <a:p>
            <a:pPr>
              <a:defRPr/>
            </a:pPr>
            <a:r>
              <a:rPr/>
              <a:t>Консультация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50" spc="-97">
                <a:solidFill>
                  <a:srgbClr val="282828"/>
                </a:solidFill>
              </a:defRPr>
            </a:lvl1pPr>
          </a:lstStyle>
          <a:p>
            <a:pPr>
              <a:defRPr/>
            </a:pPr>
            <a:r>
              <a:rPr/>
              <a:t>Консультация двух специалистов</a:t>
            </a:r>
            <a:endParaRPr/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</a:t>
            </a:r>
            <a:endParaRPr/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0"/>
            </a:lvl1pPr>
          </a:lstStyle>
          <a:p>
            <a:pPr>
              <a:defRPr/>
            </a:pPr>
            <a:r>
              <a:rPr/>
              <a:t>Консультация двух      специалистов</a:t>
            </a:r>
            <a:endParaRPr/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75%</a:t>
            </a:r>
            <a:endParaRPr/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50"/>
            </a:lvl1pPr>
          </a:lstStyle>
          <a:p>
            <a:pPr>
              <a:defRPr/>
            </a:pPr>
            <a:r>
              <a:rPr/>
              <a:t>15%</a:t>
            </a:r>
            <a:endParaRPr/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0"/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0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/>
          <p:cNvSpPr/>
          <p:nvPr userDrawn="1"/>
        </p:nvSpPr>
        <p:spPr bwMode="auto"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3" name="Прямоугольник с одним скругленным углом 2"/>
          <p:cNvSpPr/>
          <p:nvPr userDrawn="1"/>
        </p:nvSpPr>
        <p:spPr bwMode="auto"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 fill="norm" stroke="1" extrusionOk="0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 bwMode="auto"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 bwMode="auto">
          <a:xfrm>
            <a:off x="800853" y="5377808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Holder 2"/>
          <p:cNvSpPr txBox="1"/>
          <p:nvPr userDrawn="1"/>
        </p:nvSpPr>
        <p:spPr bwMode="auto"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>
                <a:solidFill>
                  <a:srgbClr val="1A1919"/>
                </a:solidFill>
                <a:latin typeface="Tinkoff Sans"/>
                <a:ea typeface="Tinkoff Sans"/>
                <a:cs typeface="Tinkoff Sans"/>
              </a:defRPr>
            </a:lvl1pPr>
            <a:lvl2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0" marR="0" indent="0" algn="l" defTabSz="148560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1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7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pPr>
              <a:defRPr/>
            </a:pPr>
            <a:r>
              <a:rPr/>
              <a:t>Заголовок</a:t>
            </a:r>
            <a:r>
              <a:rPr/>
              <a:t> </a:t>
            </a:r>
            <a:r>
              <a:rPr/>
              <a:t>слайда</a:t>
            </a:r>
            <a:r>
              <a:rPr/>
              <a:t>  </a:t>
            </a:r>
            <a:r>
              <a:rPr/>
              <a:t>вашей</a:t>
            </a:r>
            <a:r>
              <a:rPr/>
              <a:t> </a:t>
            </a:r>
            <a:r>
              <a:rPr/>
              <a:t>презентации</a:t>
            </a:r>
            <a:endParaRPr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 bwMode="auto"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object 3"/>
          <p:cNvSpPr/>
          <p:nvPr userDrawn="1"/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6" rIns="44996"/>
          <a:lstStyle/>
          <a:p>
            <a:pPr>
              <a:defRPr/>
            </a:pPr>
            <a:endParaRPr sz="80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6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>
            <a:alphaModFix/>
          </a:blip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Текст 2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000" spc="0"/>
            </a:lvl1pPr>
          </a:lstStyle>
          <a:p>
            <a:pPr lvl="0">
              <a:defRPr/>
            </a:pPr>
            <a:r>
              <a:rPr lang="ru-RU"/>
              <a:t>01.01.2024</a:t>
            </a:r>
            <a:endParaRPr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712491" y="10031914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 sz="2000" spc="0"/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100" b="0" i="0" u="none" strike="noStrike" cap="none" spc="8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Автор</a:t>
            </a:r>
            <a:r>
              <a:rPr lang="ru-RU" sz="2100" b="0" i="0" u="none" strike="noStrike" cap="none" spc="155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2100" b="0" i="0" u="none" strike="noStrike" cap="none" spc="10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21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7" name="Текст 1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712491" y="6298654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 sz="3050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Место</a:t>
            </a:r>
            <a:r>
              <a:rPr lang="ru-RU" sz="3300" b="0" i="0" u="none" strike="noStrike" cap="none" spc="112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38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для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4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дополнительного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текста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0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вашей</a:t>
            </a:r>
            <a:r>
              <a:rPr lang="ru-RU" sz="3300" b="0" i="0" u="none" strike="noStrike" cap="none" spc="119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 </a:t>
            </a:r>
            <a:r>
              <a:rPr lang="ru-RU" sz="3300" b="0" i="0" u="none" strike="noStrike" cap="none" spc="57">
                <a:ln>
                  <a:noFill/>
                </a:ln>
                <a:solidFill>
                  <a:srgbClr val="1A1919"/>
                </a:solidFill>
                <a:latin typeface="Tinkoff Sans"/>
                <a:cs typeface="Tinkoff Sans"/>
              </a:rPr>
              <a:t>презентации</a:t>
            </a:r>
            <a:endParaRPr lang="ru-RU" sz="33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1" i="0">
                <a:latin typeface="Tinkoff Sans"/>
                <a:ea typeface="Tinkoff Sans"/>
              </a:defRPr>
            </a:lvl1pPr>
          </a:lstStyle>
          <a:p>
            <a:pPr marL="12498" marR="0" lvl="0" indent="0" algn="l" defTabSz="449939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Заголовок</a:t>
            </a:r>
            <a:r>
              <a:rPr lang="ru-RU" sz="8750" b="0" i="0" u="none" strike="noStrike" cap="none" spc="-23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вашей</a:t>
            </a:r>
            <a:r>
              <a:rPr lang="ru-RU" sz="8750" b="0" i="0" u="none" strike="noStrike" cap="none" spc="-19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 </a:t>
            </a:r>
            <a:r>
              <a:rPr lang="ru-RU" sz="8750" b="0" i="0" u="none" strike="noStrike" cap="none" spc="0">
                <a:ln>
                  <a:noFill/>
                </a:ln>
                <a:solidFill>
                  <a:srgbClr val="282828"/>
                </a:solidFill>
                <a:latin typeface="Tinkoff Sans"/>
                <a:cs typeface="Tinkoff Sans"/>
              </a:rPr>
              <a:t>презентации</a:t>
            </a:r>
            <a:endParaRPr lang="ru-RU" sz="875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cs typeface="Tinkoff Sans"/>
            </a:endParaRP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rcRect l="0" t="0" r="11256" b="18587"/>
          <a:stretch/>
        </p:blipFill>
        <p:spPr bwMode="auto"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2995" y="351064"/>
            <a:ext cx="3888000" cy="1522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ТС заголовок в 4 стро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/>
          <p:cNvSpPr/>
          <p:nvPr userDrawn="1"/>
        </p:nvSpPr>
        <p:spPr bwMode="auto">
          <a:xfrm rot="10800000">
            <a:off x="-6351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 fill="norm" stroke="1" extrusionOk="0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08465" y="347498"/>
            <a:ext cx="3888000" cy="1522801"/>
          </a:xfrm>
          <a:prstGeom prst="rect">
            <a:avLst/>
          </a:prstGeom>
        </p:spPr>
      </p:pic>
      <p:sp>
        <p:nvSpPr>
          <p:cNvPr id="6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Title Slide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2"/>
          <p:cNvSpPr>
            <a:spLocks noGrp="1"/>
          </p:cNvSpPr>
          <p:nvPr>
            <p:ph type="pic" sz="quarter" idx="11"/>
          </p:nvPr>
        </p:nvSpPr>
        <p:spPr bwMode="auto"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 fill="norm" stroke="1" extrusionOk="0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Рисунок 7"/>
          <p:cNvSpPr>
            <a:spLocks noGrp="1"/>
          </p:cNvSpPr>
          <p:nvPr>
            <p:ph type="pic" sz="quarter" idx="11"/>
          </p:nvPr>
        </p:nvSpPr>
        <p:spPr bwMode="auto"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 fill="norm" stroke="1" extrusionOk="0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8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Мультимедиа 4"/>
          <p:cNvSpPr>
            <a:spLocks noGrp="1"/>
          </p:cNvSpPr>
          <p:nvPr>
            <p:ph type="media" sz="quarter" idx="10"/>
          </p:nvPr>
        </p:nvSpPr>
        <p:spPr bwMode="auto"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 fill="norm" stroke="1" extrusionOk="0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50"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4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 bwMode="auto"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 bwMode="auto"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 bwMode="auto">
          <a:xfrm>
            <a:off x="11087388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 bwMode="auto">
          <a:xfrm>
            <a:off x="11087388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 bwMode="auto"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 bwMode="auto"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 fill="norm" stroke="1" extrusionOk="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 bwMode="auto"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 bwMode="auto"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7"/>
          </p:nvPr>
        </p:nvSpPr>
        <p:spPr bwMode="auto"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 bwMode="auto"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 bwMode="auto"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 bwMode="auto"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/>
          <p:cNvSpPr/>
          <p:nvPr userDrawn="1"/>
        </p:nvSpPr>
        <p:spPr bwMode="auto"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6" rIns="4499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8"/>
          </p:nvPr>
        </p:nvSpPr>
        <p:spPr bwMode="auto"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9"/>
          </p:nvPr>
        </p:nvSpPr>
        <p:spPr bwMode="auto"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0"/>
          </p:nvPr>
        </p:nvSpPr>
        <p:spPr bwMode="auto"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 bwMode="auto"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 bwMode="auto"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 bwMode="auto"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 bwMode="auto"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 bwMode="auto"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 bwMode="auto"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 bwMode="auto"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" name="Picture Placeholder 58"/>
          <p:cNvSpPr>
            <a:spLocks noGrp="1"/>
          </p:cNvSpPr>
          <p:nvPr>
            <p:ph type="pic" sz="quarter" idx="20"/>
          </p:nvPr>
        </p:nvSpPr>
        <p:spPr bwMode="auto"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21"/>
          </p:nvPr>
        </p:nvSpPr>
        <p:spPr bwMode="auto"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22"/>
          </p:nvPr>
        </p:nvSpPr>
        <p:spPr bwMode="auto"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 fill="norm" stroke="1" extrusionOk="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/>
            </a:lvl1pPr>
          </a:lstStyle>
          <a:p>
            <a:pPr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b="0" i="0"/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Добавьте изображение</a:t>
            </a: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59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2"/>
            <a:ext cx="6063536" cy="5580062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 bwMode="auto">
          <a:xfrm>
            <a:off x="3031768" y="2790031"/>
            <a:ext cx="6063536" cy="5580062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0_Custom Layout"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 bwMode="auto"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 bwMode="auto">
          <a:xfrm>
            <a:off x="4944875" y="5580062"/>
            <a:ext cx="4944875" cy="5580062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 bwMode="auto"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6"/>
          </p:nvPr>
        </p:nvSpPr>
        <p:spPr bwMode="auto">
          <a:xfrm>
            <a:off x="14854424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9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2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auto"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 bwMode="auto"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 bwMode="auto"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 bwMode="auto"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3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14854424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auto"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 fill="norm" stroke="1" extrusionOk="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65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 bwMode="auto"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 bwMode="auto"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 bwMode="auto">
          <a:xfrm>
            <a:off x="185619" y="700607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 bwMode="auto"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 bwMode="auto"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 bwMode="auto"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 bwMode="auto"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 bwMode="auto"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 fill="norm" stroke="1" extrusionOk="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6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aphic 5"/>
          <p:cNvGrpSpPr/>
          <p:nvPr userDrawn="1"/>
        </p:nvGrpSpPr>
        <p:grpSpPr bwMode="auto"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</p:grpSpPr>
        <p:sp>
          <p:nvSpPr>
            <p:cNvPr id="4" name="Freeform 16"/>
            <p:cNvSpPr/>
            <p:nvPr/>
          </p:nvSpPr>
          <p:spPr bwMode="auto"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 fill="norm" stroke="1" extrusionOk="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17"/>
            <p:cNvSpPr/>
            <p:nvPr/>
          </p:nvSpPr>
          <p:spPr bwMode="auto">
            <a:xfrm>
              <a:off x="2564260" y="1932016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 fill="norm" stroke="1" extrusionOk="0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6" name="Freeform 16"/>
          <p:cNvSpPr/>
          <p:nvPr userDrawn="1"/>
        </p:nvSpPr>
        <p:spPr bwMode="auto"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Рисунок 8"/>
          <p:cNvSpPr>
            <a:spLocks noGrp="1"/>
          </p:cNvSpPr>
          <p:nvPr>
            <p:ph type="pic" sz="quarter" idx="11"/>
          </p:nvPr>
        </p:nvSpPr>
        <p:spPr bwMode="auto"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7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grpSp>
        <p:nvGrpSpPr>
          <p:cNvPr id="3" name="Group 46"/>
          <p:cNvGrpSpPr/>
          <p:nvPr userDrawn="1"/>
        </p:nvGrpSpPr>
        <p:grpSpPr bwMode="auto"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4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5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6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7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8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9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0" name="Picture Placeholder 36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  <p:grpSp>
        <p:nvGrpSpPr>
          <p:cNvPr id="11" name="Group 46"/>
          <p:cNvGrpSpPr/>
          <p:nvPr userDrawn="1"/>
        </p:nvGrpSpPr>
        <p:grpSpPr bwMode="auto"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12" name="Freeform 33"/>
            <p:cNvSpPr/>
            <p:nvPr/>
          </p:nvSpPr>
          <p:spPr bwMode="auto">
            <a:xfrm>
              <a:off x="5285506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 fill="norm" stroke="1" extrusionOk="0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3" name="Freeform 34"/>
            <p:cNvSpPr/>
            <p:nvPr/>
          </p:nvSpPr>
          <p:spPr bwMode="auto"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 fill="norm" stroke="1" extrusionOk="0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  <p:sp>
          <p:nvSpPr>
            <p:cNvPr id="14" name="Freeform 35"/>
            <p:cNvSpPr/>
            <p:nvPr/>
          </p:nvSpPr>
          <p:spPr bwMode="auto"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 fill="norm" stroke="1" extrusionOk="0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5" name="Freeform 36"/>
            <p:cNvSpPr/>
            <p:nvPr/>
          </p:nvSpPr>
          <p:spPr bwMode="auto"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 fill="norm" stroke="1" extrusionOk="0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6" name="Freeform 37"/>
            <p:cNvSpPr/>
            <p:nvPr/>
          </p:nvSpPr>
          <p:spPr bwMode="auto"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 fill="norm" stroke="1" extrusionOk="0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>
                <a:defRPr/>
              </a:pPr>
              <a:endParaRPr lang="en-US" sz="2900">
                <a:latin typeface="Tinkoff Sans"/>
              </a:endParaRPr>
            </a:p>
          </p:txBody>
        </p:sp>
        <p:sp>
          <p:nvSpPr>
            <p:cNvPr id="17" name="Freeform 40"/>
            <p:cNvSpPr/>
            <p:nvPr/>
          </p:nvSpPr>
          <p:spPr bwMode="auto"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 fill="norm" stroke="1" extrusionOk="0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sz="2900" b="0" i="0">
                <a:latin typeface="Tinkoff Sans"/>
              </a:endParaRPr>
            </a:p>
          </p:txBody>
        </p:sp>
      </p:grpSp>
      <p:sp>
        <p:nvSpPr>
          <p:cNvPr id="18" name="Picture Placeholder 3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 fill="norm" stroke="1" extrusionOk="0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>
              <a:defRPr/>
            </a:pPr>
            <a:r>
              <a:rPr lang="ru-RU"/>
              <a:t>Вставить изображение</a:t>
            </a:r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0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3" name="Rectangle 112"/>
          <p:cNvSpPr/>
          <p:nvPr userDrawn="1"/>
        </p:nvSpPr>
        <p:spPr bwMode="auto"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4" name="Freeform 16"/>
          <p:cNvSpPr/>
          <p:nvPr userDrawn="1"/>
        </p:nvSpPr>
        <p:spPr bwMode="auto">
          <a:xfrm>
            <a:off x="7352744" y="5410269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5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4"/>
          </p:nvPr>
        </p:nvSpPr>
        <p:spPr bwMode="auto"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  <p:sp>
        <p:nvSpPr>
          <p:cNvPr id="8" name="Freeform 16"/>
          <p:cNvSpPr/>
          <p:nvPr userDrawn="1"/>
        </p:nvSpPr>
        <p:spPr bwMode="auto"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5"/>
          </p:nvPr>
        </p:nvSpPr>
        <p:spPr bwMode="auto"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24_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: Rounded Corners 5"/>
          <p:cNvSpPr/>
          <p:nvPr userDrawn="1"/>
        </p:nvSpPr>
        <p:spPr bwMode="auto"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9" name="Rectangle: Rounded Corners 5"/>
          <p:cNvSpPr/>
          <p:nvPr userDrawn="1"/>
        </p:nvSpPr>
        <p:spPr bwMode="auto"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  <p:sp>
        <p:nvSpPr>
          <p:cNvPr id="6" name="Freeform 16"/>
          <p:cNvSpPr/>
          <p:nvPr userDrawn="1"/>
        </p:nvSpPr>
        <p:spPr bwMode="auto">
          <a:xfrm>
            <a:off x="7282744" y="1427270"/>
            <a:ext cx="4131146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 fill="norm" stroke="1" extrusionOk="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pPr lvl="0">
              <a:defRPr/>
            </a:pPr>
            <a:endParaRPr lang="en-US" sz="2900">
              <a:latin typeface="Tinkoff Sans"/>
            </a:endParaRPr>
          </a:p>
        </p:txBody>
      </p:sp>
      <p:sp>
        <p:nvSpPr>
          <p:cNvPr id="7" name="Рисунок 8"/>
          <p:cNvSpPr>
            <a:spLocks noGrp="1"/>
          </p:cNvSpPr>
          <p:nvPr>
            <p:ph type="pic" sz="quarter" idx="10"/>
          </p:nvPr>
        </p:nvSpPr>
        <p:spPr bwMode="auto"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accent6"/>
          </a:solidFill>
          <a:ln w="381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lang="ru-RU" sz="2400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endParaRPr lang="ru-RU"/>
          </a:p>
          <a:p>
            <a:pPr lvl="0" defTabSz="457200">
              <a:lnSpc>
                <a:spcPct val="100000"/>
              </a:lnSpc>
              <a:spcBef>
                <a:spcPts val="0"/>
              </a:spcBef>
              <a:buSzTx/>
              <a:buFontTx/>
              <a:defRPr/>
            </a:pPr>
            <a:r>
              <a:rPr lang="ru-RU"/>
              <a:t>Вставка рисунка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35_Custom Layou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 fill="norm" stroke="1" extrusionOk="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>
                <a:noFill/>
              </a:defRPr>
            </a:lvl1pPr>
          </a:lstStyle>
          <a:p>
            <a:pPr marL="0" marR="0" lvl="0" indent="0" algn="l" defTabSz="14847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en-US"/>
              <a:t>Image Placeholder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DEFAULT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x" userDrawn="1">
  <p:cSld name="1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 bwMode="auto"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 bwMode="auto"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 bwMode="auto"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 bwMode="auto"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 bwMode="auto"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 bwMode="auto"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50"/>
            </a:lvl1pPr>
            <a:lvl2pPr marL="914219" indent="-171416">
              <a:buFontTx/>
              <a:defRPr sz="1750"/>
            </a:lvl2pPr>
            <a:lvl3pPr marL="1688192" indent="-202584">
              <a:buFontTx/>
              <a:defRPr sz="1750"/>
            </a:lvl3pPr>
            <a:lvl4pPr marL="2458939" indent="-230524">
              <a:buFontTx/>
              <a:defRPr sz="1750"/>
            </a:lvl4pPr>
            <a:lvl5pPr marL="3201744" indent="-230524">
              <a:buFontTx/>
              <a:defRPr sz="1750"/>
            </a:lvl5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447895" y="5582374"/>
            <a:ext cx="3587374" cy="1473098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 выполнить важные задания по разработке</a:t>
            </a:r>
            <a:endParaRPr/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 и место обучения кадров позволяет</a:t>
            </a:r>
            <a:endParaRPr/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 и место обучения кадров позволяет</a:t>
            </a:r>
            <a:endParaRPr/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50">
                <a:solidFill>
                  <a:srgbClr val="757675"/>
                </a:solidFill>
              </a:defRPr>
            </a:lvl1pPr>
          </a:lstStyle>
          <a:p>
            <a:pPr>
              <a:defRPr/>
            </a:pPr>
            <a:r>
              <a:rPr/>
              <a:t>Разнообразный и богатый опыт рамки</a:t>
            </a:r>
            <a:br>
              <a:rPr/>
            </a:br>
            <a:r>
              <a:rPr/>
              <a:t>и место обучения кадров позволяет</a:t>
            </a:r>
            <a:endParaRPr/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pPr>
              <a:defRPr/>
            </a:pPr>
            <a:r>
              <a:rPr/>
              <a:t>Заголовок слайда вашей презентации</a:t>
            </a:r>
            <a:endParaRPr/>
          </a:p>
        </p:txBody>
      </p:sp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8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18_Пользовательский макет">
    <p:bg>
      <p:bgPr shadeToTitle="0">
        <a:solidFill>
          <a:srgbClr val="FFFFFF">
            <a:alpha val="77000"/>
          </a:srgb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 bwMode="auto"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 fill="norm" stroke="1" extrusionOk="0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4_ТС заголовок в 1 строку c картинк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alphaModFix amt="51000"/>
          </a:blip>
          <a:stretch/>
        </p:blipFill>
        <p:spPr bwMode="auto"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/>
          <p:cNvSpPr/>
          <p:nvPr userDrawn="1"/>
        </p:nvSpPr>
        <p:spPr bwMode="auto">
          <a:xfrm rot="10800000" flipH="1">
            <a:off x="10520490" y="0"/>
            <a:ext cx="9287822" cy="10458915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 fill="norm" stroke="1" extrusionOk="0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>
              <a:defRPr/>
            </a:pPr>
            <a:endParaRPr lang="ru-RU" sz="1800"/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Номер слайда"/>
          <p:cNvSpPr txBox="1"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/>
              <a:buNone/>
              <a:defRPr sz="1600"/>
            </a:lvl1pPr>
          </a:lstStyle>
          <a:p>
            <a:pPr>
              <a:defRPr/>
            </a:pPr>
            <a:fld id="{9A07687F-D30E-1A4C-A0AB-5DD07EB6EB47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hf dt="0" ftr="0" hdr="0" sldNum="1"/>
  <p:txStyles>
    <p:titleStyle>
      <a:lvl1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0" marR="0" indent="0" algn="l" defTabSz="1485609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710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titleStyle>
    <p:bodyStyle>
      <a:lvl1pPr marL="0" marR="0" indent="0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None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1pPr>
      <a:lvl2pPr marL="708566" marR="0" indent="-438064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2pPr>
      <a:lvl3pPr marL="1417132" marR="0" indent="-517712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3pPr>
      <a:lvl4pPr marL="2125697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4pPr>
      <a:lvl5pPr marL="3560341" marR="0" indent="-589121" algn="l" defTabSz="1485609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/>
        <a:buChar char="§"/>
        <a:defRPr sz="23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5pPr>
      <a:lvl6pPr marL="4303145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6pPr>
      <a:lvl7pPr marL="5045952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7pPr>
      <a:lvl8pPr marL="5788754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8pPr>
      <a:lvl9pPr marL="6531561" marR="0" indent="-589121" algn="l" defTabSz="1485609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defRPr sz="4550" b="0" i="0" u="none" strike="noStrike" cap="none" spc="0">
          <a:solidFill>
            <a:srgbClr val="000000"/>
          </a:solidFill>
          <a:latin typeface="Tinkoff Sans"/>
          <a:ea typeface="Tinkoff Sans"/>
          <a:cs typeface="Tinkoff Sans"/>
        </a:defRPr>
      </a:lvl9pPr>
    </p:bodyStyle>
    <p:otherStyle>
      <a:lvl1pPr marL="0" marR="0" indent="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4993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899880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49818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799759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4969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69963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149576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599515" algn="r" defTabSz="449939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1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8"/>
          </p:nvPr>
        </p:nvSpPr>
        <p:spPr bwMode="auto"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  <a:defRPr/>
            </a:pPr>
            <a:r>
              <a:rPr lang="ru-RU" sz="2000" spc="31">
                <a:latin typeface="TINKOFFSANS-MEDIUM"/>
              </a:rPr>
              <a:t>02.12.2024</a:t>
            </a:r>
            <a:endParaRPr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 bwMode="auto"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2000" spc="50">
                <a:latin typeface="TINKOFFSANS-MEDIUM"/>
              </a:rPr>
              <a:t>Зоркин Александр</a:t>
            </a:r>
            <a:endParaRPr/>
          </a:p>
        </p:txBody>
      </p:sp>
      <p:sp>
        <p:nvSpPr>
          <p:cNvPr id="16" name="Текст 2"/>
          <p:cNvSpPr txBox="1"/>
          <p:nvPr/>
        </p:nvSpPr>
        <p:spPr bwMode="auto"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defRPr sz="59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08566" marR="0" indent="-438064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17132" marR="0" indent="-517712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25697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560341" marR="0" indent="-589121" algn="l" defTabSz="1485609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3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03145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045952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788754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531561" marR="0" indent="-589121" algn="l" defTabSz="1485609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55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lnSpc>
                <a:spcPts val="8200"/>
              </a:lnSpc>
              <a:defRPr/>
            </a:pPr>
            <a:r>
              <a:rPr lang="ru-RU" sz="7200" b="1">
                <a:latin typeface="Tinkoff Sans"/>
              </a:rPr>
              <a:t>Системы оркестрации</a:t>
            </a:r>
            <a:endParaRPr/>
          </a:p>
        </p:txBody>
      </p:sp>
      <p:sp>
        <p:nvSpPr>
          <p:cNvPr id="17" name="Текст 1"/>
          <p:cNvSpPr>
            <a:spLocks noGrp="1"/>
          </p:cNvSpPr>
          <p:nvPr>
            <p:ph type="body" sz="quarter" idx="21"/>
          </p:nvPr>
        </p:nvSpPr>
        <p:spPr bwMode="auto"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  <a:defRPr/>
            </a:pPr>
            <a:r>
              <a:rPr lang="ru-RU" sz="2800"/>
              <a:t>Основы системного администрирования</a:t>
            </a:r>
            <a:endParaRPr/>
          </a:p>
        </p:txBody>
      </p:sp>
      <p:pic>
        <p:nvPicPr>
          <p:cNvPr id="80628216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2791505" y="3241973"/>
            <a:ext cx="6408166" cy="4521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288583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1BBFF47-E275-3CCF-6809-45553012B79A}" type="slidenum">
              <a:rPr lang="ru-RU"/>
              <a:t/>
            </a:fld>
            <a:endParaRPr lang="ru-RU"/>
          </a:p>
        </p:txBody>
      </p:sp>
      <p:sp>
        <p:nvSpPr>
          <p:cNvPr id="332673824" name="Текст 17"/>
          <p:cNvSpPr txBox="1"/>
          <p:nvPr/>
        </p:nvSpPr>
        <p:spPr bwMode="auto">
          <a:xfrm>
            <a:off x="719136" y="562635"/>
            <a:ext cx="157731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Nomad</a:t>
            </a:r>
            <a:endParaRPr sz="6000"/>
          </a:p>
        </p:txBody>
      </p:sp>
      <p:sp>
        <p:nvSpPr>
          <p:cNvPr id="762563144" name="Уровень текста 1…"/>
          <p:cNvSpPr txBox="1"/>
          <p:nvPr/>
        </p:nvSpPr>
        <p:spPr bwMode="auto">
          <a:xfrm flipH="0" flipV="0">
            <a:off x="719136" y="2181999"/>
            <a:ext cx="17490684" cy="496372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Оркестратор рабочей нагрузки (не только контейнеров)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Работает в экосистеме продуктов HashiCorp (и только в ней)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Прост в инсталляции, понятен в эксплуатации, есть UI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Сильно отстает от куба в плане развития фич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TLDR: UI лучше ранчера, реализация проще куба</a:t>
            </a:r>
            <a:endParaRPr sz="4800"/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endParaRPr sz="3600">
              <a:ln>
                <a:noFill/>
              </a:ln>
            </a:endParaRPr>
          </a:p>
        </p:txBody>
      </p:sp>
      <p:pic>
        <p:nvPicPr>
          <p:cNvPr id="616166986" name="Google Shape;96;p1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066805" y="7229087"/>
            <a:ext cx="7101616" cy="28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5916750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46BD294-A2DD-E7A7-3DCF-F21CF0094670}" type="slidenum">
              <a:rPr lang="ru-RU"/>
              <a:t/>
            </a:fld>
            <a:endParaRPr lang="ru-RU"/>
          </a:p>
        </p:txBody>
      </p:sp>
      <p:sp>
        <p:nvSpPr>
          <p:cNvPr id="1045386440" name="Текст 17"/>
          <p:cNvSpPr txBox="1"/>
          <p:nvPr/>
        </p:nvSpPr>
        <p:spPr bwMode="auto">
          <a:xfrm>
            <a:off x="719136" y="562635"/>
            <a:ext cx="157774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 это всё?</a:t>
            </a:r>
            <a:endParaRPr sz="6000"/>
          </a:p>
        </p:txBody>
      </p:sp>
      <p:sp>
        <p:nvSpPr>
          <p:cNvPr id="982212662" name="Уровень текста 1…"/>
          <p:cNvSpPr txBox="1"/>
          <p:nvPr/>
        </p:nvSpPr>
        <p:spPr bwMode="auto">
          <a:xfrm flipH="0" flipV="0">
            <a:off x="719136" y="2181999"/>
            <a:ext cx="7944082" cy="44687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Конечно нет!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4800"/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Есть ещё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OpenShift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, Portainer, Mesos (продолжи список сам) и куча собственных оркестраторов у Google, AWS, Azure и прочих гигантов.</a:t>
            </a:r>
            <a:endParaRPr sz="3600"/>
          </a:p>
        </p:txBody>
      </p:sp>
      <p:pic>
        <p:nvPicPr>
          <p:cNvPr id="215114878" name="Google Shape;103;p20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0013738" y="1178764"/>
            <a:ext cx="8063844" cy="838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8487495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2193367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Kubernetes</a:t>
            </a:r>
            <a:endParaRPr sz="7200" b="1">
              <a:latin typeface="Tinkoff Sans"/>
            </a:endParaRPr>
          </a:p>
        </p:txBody>
      </p:sp>
      <p:pic>
        <p:nvPicPr>
          <p:cNvPr id="1787108163" name="Google Shape;109;p2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4524727" y="4835169"/>
            <a:ext cx="11064096" cy="444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32131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C1292C8-5627-5907-CCF6-9D96CA61A796}" type="slidenum">
              <a:rPr lang="ru-RU"/>
              <a:t/>
            </a:fld>
            <a:endParaRPr lang="ru-RU"/>
          </a:p>
        </p:txBody>
      </p:sp>
      <p:sp>
        <p:nvSpPr>
          <p:cNvPr id="1333408170" name="Текст 17"/>
          <p:cNvSpPr txBox="1"/>
          <p:nvPr/>
        </p:nvSpPr>
        <p:spPr bwMode="auto">
          <a:xfrm>
            <a:off x="719136" y="562635"/>
            <a:ext cx="15778571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Kubernetes</a:t>
            </a:r>
            <a:r>
              <a:rPr sz="6000"/>
              <a:t> предоставляет</a:t>
            </a:r>
            <a:endParaRPr sz="6000"/>
          </a:p>
        </p:txBody>
      </p:sp>
      <p:sp>
        <p:nvSpPr>
          <p:cNvPr id="1011894185" name="Уровень текста 1…"/>
          <p:cNvSpPr txBox="1"/>
          <p:nvPr/>
        </p:nvSpPr>
        <p:spPr bwMode="auto">
          <a:xfrm flipH="0" flipV="0">
            <a:off x="719136" y="2181999"/>
            <a:ext cx="17630364" cy="86322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Инструментарий для оркестрации нагрузки</a:t>
            </a:r>
            <a:endParaRPr sz="48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Service discovery и балансировка нагрузки</a:t>
            </a:r>
            <a:endParaRPr sz="48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Автоматическое развертывание и откаты</a:t>
            </a:r>
            <a:endParaRPr sz="48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хранилищем, конфигами и секретами</a:t>
            </a:r>
            <a:endParaRPr sz="4800">
              <a:ln>
                <a:noFill/>
              </a:ln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4800">
                <a:ln>
                  <a:noFill/>
                </a:ln>
              </a:rPr>
              <a:t>Разграничение ресурсов и управление квотами</a:t>
            </a:r>
            <a:endParaRPr sz="4800">
              <a:ln>
                <a:noFill/>
              </a:ln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4800">
                <a:ln>
                  <a:noFill/>
                </a:ln>
              </a:rPr>
              <a:t>Автоматическое восстановление и отказоустойчивость</a:t>
            </a:r>
            <a:endParaRPr sz="4800">
              <a:ln>
                <a:noFill/>
              </a:ln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4800">
                <a:ln>
                  <a:noFill/>
                </a:ln>
              </a:rPr>
              <a:t>Интерфейс API и контроль доступа</a:t>
            </a:r>
            <a:endParaRPr sz="4800">
              <a:ln>
                <a:noFill/>
              </a:ln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4800">
                <a:ln>
                  <a:noFill/>
                </a:ln>
              </a:rPr>
              <a:t>Сетевые политики</a:t>
            </a:r>
            <a:endParaRPr sz="4800">
              <a:ln>
                <a:noFill/>
              </a:ln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sz="4800">
                <a:ln>
                  <a:noFill/>
                </a:ln>
              </a:rPr>
              <a:t>Мониторинг и логирование</a:t>
            </a:r>
            <a:endParaRPr sz="4800">
              <a:ln>
                <a:noFill/>
              </a:ln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endParaRPr sz="4800">
              <a:ln>
                <a:noFill/>
              </a:ln>
            </a:endParaRPr>
          </a:p>
        </p:txBody>
      </p:sp>
      <p:pic>
        <p:nvPicPr>
          <p:cNvPr id="1385746740" name="Google Shape;82;p17"/>
          <p:cNvPicPr/>
          <p:nvPr/>
        </p:nvPicPr>
        <p:blipFill>
          <a:blip r:embed="rId2">
            <a:alphaModFix/>
          </a:blip>
          <a:srcRect l="0" t="19547" r="0" b="18513"/>
          <a:stretch/>
        </p:blipFill>
        <p:spPr bwMode="auto">
          <a:xfrm flipH="0" flipV="0">
            <a:off x="12349027" y="7864435"/>
            <a:ext cx="7039792" cy="21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454787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C46DA03-E849-FEC4-8006-2CCCD5A5BFB1}" type="slidenum">
              <a:rPr lang="ru-RU"/>
              <a:t/>
            </a:fld>
            <a:endParaRPr lang="ru-RU"/>
          </a:p>
        </p:txBody>
      </p:sp>
      <p:sp>
        <p:nvSpPr>
          <p:cNvPr id="433426349" name="Текст 17"/>
          <p:cNvSpPr txBox="1"/>
          <p:nvPr/>
        </p:nvSpPr>
        <p:spPr bwMode="auto">
          <a:xfrm>
            <a:off x="719136" y="562635"/>
            <a:ext cx="157800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Kubernetes</a:t>
            </a:r>
            <a:r>
              <a:rPr sz="6000"/>
              <a:t> </a:t>
            </a:r>
            <a:r>
              <a:rPr sz="6000" b="1"/>
              <a:t>НЕ </a:t>
            </a:r>
            <a:r>
              <a:rPr sz="6000"/>
              <a:t>предоставляет</a:t>
            </a:r>
            <a:endParaRPr sz="6000"/>
          </a:p>
        </p:txBody>
      </p:sp>
      <p:sp>
        <p:nvSpPr>
          <p:cNvPr id="2009945821" name="Уровень текста 1…"/>
          <p:cNvSpPr txBox="1"/>
          <p:nvPr/>
        </p:nvSpPr>
        <p:spPr bwMode="auto">
          <a:xfrm flipH="0" flipV="0">
            <a:off x="719136" y="2181999"/>
            <a:ext cx="17571324" cy="604271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Нормальный UI</a:t>
            </a: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(ставишь отдельно)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Инструменты CI/CD</a:t>
            </a: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IaC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Промежуточное ПО (БД, кеши, брокеры сообщений, etc)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Решения для мониторинга</a:t>
            </a:r>
            <a:r>
              <a:rPr lang="en" sz="4800" b="0" i="0" u="none" strike="noStrike" cap="none" spc="0">
                <a:ln>
                  <a:noFill/>
                </a:ln>
                <a:solidFill>
                  <a:schemeClr val="accent5"/>
                </a:solidFill>
                <a:latin typeface="Tinkoff Sans"/>
                <a:ea typeface="Tinkoff Sans"/>
                <a:cs typeface="Tinkoff Sans"/>
              </a:rPr>
              <a:t> (однако дает интеграции)</a:t>
            </a:r>
            <a:endParaRPr sz="4800" b="0" i="0" u="none" strike="noStrike" cap="none" spc="0">
              <a:ln>
                <a:noFill/>
              </a:ln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Межкластерное взаимодействие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Комплексные системы конфигурации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Обеспечение безопасности контейнеров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046676494" name="Google Shape;82;p17"/>
          <p:cNvPicPr/>
          <p:nvPr/>
        </p:nvPicPr>
        <p:blipFill>
          <a:blip r:embed="rId2">
            <a:alphaModFix/>
          </a:blip>
          <a:srcRect l="0" t="19547" r="0" b="18513"/>
          <a:stretch/>
        </p:blipFill>
        <p:spPr bwMode="auto">
          <a:xfrm flipH="0" flipV="0">
            <a:off x="12349027" y="7864435"/>
            <a:ext cx="7039792" cy="21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784297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9405763A-D6AD-BED8-C5A1-651558FEE468}" type="slidenum">
              <a:rPr lang="ru-RU"/>
              <a:t/>
            </a:fld>
            <a:endParaRPr lang="ru-RU"/>
          </a:p>
        </p:txBody>
      </p:sp>
      <p:sp>
        <p:nvSpPr>
          <p:cNvPr id="200328274" name="Текст 17"/>
          <p:cNvSpPr txBox="1"/>
          <p:nvPr/>
        </p:nvSpPr>
        <p:spPr bwMode="auto">
          <a:xfrm>
            <a:off x="719136" y="562635"/>
            <a:ext cx="157900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Архитектура Kubernetes</a:t>
            </a:r>
            <a:endParaRPr sz="6000"/>
          </a:p>
        </p:txBody>
      </p:sp>
      <p:pic>
        <p:nvPicPr>
          <p:cNvPr id="1041699235" name="Google Shape;134;p25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317499" y="1624986"/>
            <a:ext cx="18206214" cy="890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375186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333AF0C-ED2E-2546-E143-4B1A6EA144CF}" type="slidenum">
              <a:rPr lang="ru-RU"/>
              <a:t/>
            </a:fld>
            <a:endParaRPr lang="ru-RU"/>
          </a:p>
        </p:txBody>
      </p:sp>
      <p:sp>
        <p:nvSpPr>
          <p:cNvPr id="1009886758" name="Текст 17"/>
          <p:cNvSpPr txBox="1"/>
          <p:nvPr/>
        </p:nvSpPr>
        <p:spPr bwMode="auto">
          <a:xfrm>
            <a:off x="719136" y="562635"/>
            <a:ext cx="158019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Составляющие части кластера</a:t>
            </a:r>
            <a:endParaRPr sz="6000"/>
          </a:p>
        </p:txBody>
      </p:sp>
      <p:sp>
        <p:nvSpPr>
          <p:cNvPr id="1136894884" name="Уровень текста 1…"/>
          <p:cNvSpPr txBox="1"/>
          <p:nvPr/>
        </p:nvSpPr>
        <p:spPr bwMode="auto">
          <a:xfrm flipH="0" flipV="0">
            <a:off x="719136" y="2181998"/>
            <a:ext cx="17576723" cy="77307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Компоненты Control Plane</a:t>
            </a:r>
            <a:endParaRPr sz="4800"/>
          </a:p>
          <a:p>
            <a:pPr marL="482137" lvl="0" indent="-482137" algn="l">
              <a:spcBef>
                <a:spcPts val="11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k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ube-apiserver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предоставляет интерфейс для взаимодействия с k8s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kube-controller-manager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управляет процессами контроллеров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k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ube-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cheduler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распихивает нагрузку по доступным нодам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e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tcd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распределенная и отказоустойчивая хранилка данных</a:t>
            </a:r>
            <a:endParaRPr sz="3600"/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endParaRPr sz="4800"/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Компоненты рабочих нод кластера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11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kubelet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агент, который работает на нодах кластера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kube-proxy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прокся для настройки сетевого взаимодействия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сontainer runtime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рантайм контейнеров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837674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BEFEAF44-2987-D1AB-04C4-AD9576432CE8}" type="slidenum">
              <a:rPr lang="ru-RU"/>
              <a:t/>
            </a:fld>
            <a:endParaRPr lang="ru-RU"/>
          </a:p>
        </p:txBody>
      </p:sp>
      <p:sp>
        <p:nvSpPr>
          <p:cNvPr id="1268943190" name="Текст 17"/>
          <p:cNvSpPr txBox="1"/>
          <p:nvPr/>
        </p:nvSpPr>
        <p:spPr bwMode="auto">
          <a:xfrm>
            <a:off x="719136" y="562635"/>
            <a:ext cx="158019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Составляющие части кластера</a:t>
            </a:r>
            <a:endParaRPr sz="6000"/>
          </a:p>
        </p:txBody>
      </p:sp>
      <p:sp>
        <p:nvSpPr>
          <p:cNvPr id="1920543952" name="Уровень текста 1…"/>
          <p:cNvSpPr txBox="1"/>
          <p:nvPr/>
        </p:nvSpPr>
        <p:spPr bwMode="auto">
          <a:xfrm flipH="0" flipV="0">
            <a:off x="719136" y="2181999"/>
            <a:ext cx="7257607" cy="634751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Локальный kubernetes, который можно поднять в докере или на виртуалке.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4800"/>
          </a:p>
          <a:p>
            <a:pPr marL="0" lvl="0" indent="0" algn="l">
              <a:spcBef>
                <a:spcPts val="1199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Минимальные требования:</a:t>
            </a:r>
            <a:endParaRPr sz="3600"/>
          </a:p>
          <a:p>
            <a:pPr marL="614310" lvl="0" indent="-614310" algn="l">
              <a:spcBef>
                <a:spcPts val="11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2 ядра</a:t>
            </a:r>
            <a:endParaRPr sz="36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2 гига</a:t>
            </a:r>
            <a:endParaRPr sz="36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Диск на 20 Гб</a:t>
            </a:r>
            <a:endParaRPr sz="3600"/>
          </a:p>
        </p:txBody>
      </p:sp>
      <p:pic>
        <p:nvPicPr>
          <p:cNvPr id="68041839" name="Google Shape;148;p2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9404179" y="1681641"/>
            <a:ext cx="9402526" cy="8425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651792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D275520C-08F1-A0AC-ECC6-49BE252F4571}" type="slidenum">
              <a:rPr lang="ru-RU"/>
              <a:t/>
            </a:fld>
            <a:endParaRPr lang="ru-RU"/>
          </a:p>
        </p:txBody>
      </p:sp>
      <p:sp>
        <p:nvSpPr>
          <p:cNvPr id="356629924" name="Текст 17"/>
          <p:cNvSpPr txBox="1"/>
          <p:nvPr/>
        </p:nvSpPr>
        <p:spPr bwMode="auto">
          <a:xfrm>
            <a:off x="719136" y="562635"/>
            <a:ext cx="158030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Джентельменский набор k8s</a:t>
            </a:r>
            <a:endParaRPr sz="6000"/>
          </a:p>
        </p:txBody>
      </p:sp>
      <p:sp>
        <p:nvSpPr>
          <p:cNvPr id="1181979355" name="Уровень текста 1…"/>
          <p:cNvSpPr txBox="1"/>
          <p:nvPr/>
        </p:nvSpPr>
        <p:spPr bwMode="auto">
          <a:xfrm flipH="0" flipV="0">
            <a:off x="719136" y="2181999"/>
            <a:ext cx="9939078" cy="554771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Минимальный набор компонентов куба, которые нужно изучить, чтобы запустить хоть что-нибудь в поднятом кластере:</a:t>
            </a:r>
            <a:endParaRPr sz="3600"/>
          </a:p>
          <a:p>
            <a:pPr marL="482137" lvl="0" indent="-482137" algn="l">
              <a:spcBef>
                <a:spcPts val="11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Container, Pod</a:t>
            </a:r>
            <a:endParaRPr sz="48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Service, Deployment, ReplicaSet</a:t>
            </a:r>
            <a:endParaRPr sz="48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ConfigMap, Secret</a:t>
            </a:r>
            <a:endParaRPr sz="48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Ingress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094472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64AD532-5CD4-0EBE-AF79-E73877E94DAD}" type="slidenum">
              <a:rPr lang="ru-RU"/>
              <a:t/>
            </a:fld>
            <a:endParaRPr lang="ru-RU"/>
          </a:p>
        </p:txBody>
      </p:sp>
      <p:sp>
        <p:nvSpPr>
          <p:cNvPr id="494322068" name="Текст 17"/>
          <p:cNvSpPr txBox="1"/>
          <p:nvPr/>
        </p:nvSpPr>
        <p:spPr bwMode="auto">
          <a:xfrm>
            <a:off x="719136" y="562635"/>
            <a:ext cx="1580305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Абстракции вокруг деплоймента</a:t>
            </a:r>
            <a:endParaRPr sz="6000"/>
          </a:p>
        </p:txBody>
      </p:sp>
      <p:sp>
        <p:nvSpPr>
          <p:cNvPr id="573208227" name="Уровень текста 1…"/>
          <p:cNvSpPr txBox="1"/>
          <p:nvPr/>
        </p:nvSpPr>
        <p:spPr bwMode="auto">
          <a:xfrm flipH="0" flipV="0">
            <a:off x="719136" y="2181999"/>
            <a:ext cx="9585940" cy="64743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Pod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это наименьшая единица для деплоя сервиса: шедулер распихивает их по свободным нодам кластера</a:t>
            </a:r>
            <a:endParaRPr sz="36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рамках одного пода может быть запущено несколько 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контейнеров</a:t>
            </a:r>
            <a:endParaRPr sz="36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Группа подов объединяется в 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ReplicaSet</a:t>
            </a:r>
            <a:endParaRPr sz="36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Deployment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управляет ReplicaSet’ами</a:t>
            </a:r>
            <a:endParaRPr sz="36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 Deployment могут быть подсунуты переменные окружения, конфиги и секреты для работы приложения</a:t>
            </a:r>
            <a:endParaRPr sz="3600"/>
          </a:p>
        </p:txBody>
      </p:sp>
      <p:pic>
        <p:nvPicPr>
          <p:cNvPr id="1552894045" name="Google Shape;161;p29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491383" y="7549444"/>
            <a:ext cx="5604461" cy="313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2245" name="Google Shape;162;p29"/>
          <p:cNvPicPr/>
          <p:nvPr/>
        </p:nvPicPr>
        <p:blipFill>
          <a:blip r:embed="rId3">
            <a:alphaModFix/>
          </a:blip>
          <a:srcRect l="50369" t="0" r="0" b="0"/>
          <a:stretch/>
        </p:blipFill>
        <p:spPr bwMode="auto">
          <a:xfrm flipH="0" flipV="0">
            <a:off x="12719444" y="18024"/>
            <a:ext cx="6208888" cy="703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61658" name="Уровень текста 1…"/>
          <p:cNvSpPr txBox="1"/>
          <p:nvPr/>
        </p:nvSpPr>
        <p:spPr bwMode="auto">
          <a:xfrm>
            <a:off x="719136" y="2182005"/>
            <a:ext cx="14278752" cy="79231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09" indent="-614309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Зачем нужна оркестрация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Популярные системы оркестрации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8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Подробно про Kubernetes</a:t>
            </a:r>
            <a:endParaRPr lang="en-US" sz="48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8" lvl="1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составляющие части k8s-кластера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8" lvl="1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компоненты для пользовательских нагрузок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8" lvl="1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жизненный цикл нагрузок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8" lvl="1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реализация сетевого взаимодействия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8" lvl="1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релизы через Helm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1014358" lvl="1" indent="-614308">
              <a:lnSpc>
                <a:spcPct val="100000"/>
              </a:lnSpc>
              <a:buClrTx/>
              <a:buSzPct val="100000"/>
              <a:buFont typeface="Wingdings"/>
              <a:buChar char="§"/>
              <a:defRPr/>
            </a:pPr>
            <a:r>
              <a:rPr lang="en-US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minikube для локальной разработки</a:t>
            </a:r>
            <a:endParaRPr lang="en-US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</p:txBody>
      </p:sp>
      <p:sp>
        <p:nvSpPr>
          <p:cNvPr id="122249604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81EC9760-4123-21B8-DD45-6A4891D69B93}" type="slidenum">
              <a:rPr lang="ru-RU"/>
              <a:t/>
            </a:fld>
            <a:endParaRPr lang="ru-RU"/>
          </a:p>
        </p:txBody>
      </p:sp>
      <p:sp>
        <p:nvSpPr>
          <p:cNvPr id="1443595774" name="Текст 17"/>
          <p:cNvSpPr txBox="1"/>
          <p:nvPr/>
        </p:nvSpPr>
        <p:spPr bwMode="auto">
          <a:xfrm>
            <a:off x="719136" y="562635"/>
            <a:ext cx="15742936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>
              <a:defRPr/>
            </a:pPr>
            <a:r>
              <a:rPr lang="ru-RU" sz="6000" b="1">
                <a:latin typeface="Tinkoff Sans"/>
              </a:rPr>
              <a:t>Агенда </a:t>
            </a:r>
            <a:endParaRPr/>
          </a:p>
        </p:txBody>
      </p:sp>
      <p:pic>
        <p:nvPicPr>
          <p:cNvPr id="161349255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0936571" y="4157559"/>
            <a:ext cx="8152354" cy="4734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151550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D7F3827-9702-DAE2-0801-B691CCE3EDC6}" type="slidenum">
              <a:rPr lang="ru-RU"/>
              <a:t/>
            </a:fld>
            <a:endParaRPr lang="ru-RU"/>
          </a:p>
        </p:txBody>
      </p:sp>
      <p:sp>
        <p:nvSpPr>
          <p:cNvPr id="1740182938" name="Текст 17"/>
          <p:cNvSpPr txBox="1"/>
          <p:nvPr/>
        </p:nvSpPr>
        <p:spPr bwMode="auto">
          <a:xfrm>
            <a:off x="719136" y="562635"/>
            <a:ext cx="158041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Абстракции вокруг деплоймента (визуально)</a:t>
            </a:r>
            <a:endParaRPr sz="6000"/>
          </a:p>
        </p:txBody>
      </p:sp>
      <p:pic>
        <p:nvPicPr>
          <p:cNvPr id="18519926" name="Google Shape;169;p30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356973" y="2330800"/>
            <a:ext cx="18633483" cy="682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37477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9F8EB1D0-29BA-36D8-4C0C-651542BE5AFA}" type="slidenum">
              <a:rPr lang="ru-RU"/>
              <a:t/>
            </a:fld>
            <a:endParaRPr lang="ru-RU"/>
          </a:p>
        </p:txBody>
      </p:sp>
      <p:sp>
        <p:nvSpPr>
          <p:cNvPr id="756505433" name="Текст 17"/>
          <p:cNvSpPr txBox="1"/>
          <p:nvPr/>
        </p:nvSpPr>
        <p:spPr bwMode="auto">
          <a:xfrm>
            <a:off x="719136" y="562635"/>
            <a:ext cx="158041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Жизненный цикл пода</a:t>
            </a:r>
            <a:endParaRPr sz="6000"/>
          </a:p>
        </p:txBody>
      </p:sp>
      <p:pic>
        <p:nvPicPr>
          <p:cNvPr id="1861901509" name="Google Shape;177;p31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393002" y="5329298"/>
            <a:ext cx="15342691" cy="576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36053" name="Google Shape;176;p31"/>
          <p:cNvPicPr/>
          <p:nvPr/>
        </p:nvPicPr>
        <p:blipFill>
          <a:blip r:embed="rId3">
            <a:alphaModFix/>
          </a:blip>
          <a:srcRect l="0" t="15654" r="0" b="0"/>
          <a:stretch/>
        </p:blipFill>
        <p:spPr bwMode="auto">
          <a:xfrm flipH="0" flipV="0">
            <a:off x="9204031" y="346479"/>
            <a:ext cx="10137146" cy="473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2890543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C20664C-54B2-09D2-F926-85062F9BB0F0}" type="slidenum">
              <a:rPr lang="ru-RU"/>
              <a:t/>
            </a:fld>
            <a:endParaRPr lang="ru-RU"/>
          </a:p>
        </p:txBody>
      </p:sp>
      <p:sp>
        <p:nvSpPr>
          <p:cNvPr id="1855620655" name="Текст 17"/>
          <p:cNvSpPr txBox="1"/>
          <p:nvPr/>
        </p:nvSpPr>
        <p:spPr bwMode="auto">
          <a:xfrm>
            <a:off x="719136" y="562635"/>
            <a:ext cx="158041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Механизм шедулинга подов</a:t>
            </a:r>
            <a:endParaRPr sz="6000"/>
          </a:p>
        </p:txBody>
      </p:sp>
      <p:pic>
        <p:nvPicPr>
          <p:cNvPr id="1022250406" name="Google Shape;186;p32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331080" y="3076258"/>
            <a:ext cx="11532011" cy="637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673313" name="Google Shape;184;p32"/>
          <p:cNvPicPr/>
          <p:nvPr/>
        </p:nvPicPr>
        <p:blipFill>
          <a:blip r:embed="rId3">
            <a:alphaModFix/>
          </a:blip>
          <a:stretch/>
        </p:blipFill>
        <p:spPr bwMode="auto">
          <a:xfrm flipH="0" flipV="0">
            <a:off x="12379365" y="562635"/>
            <a:ext cx="6427339" cy="417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247865" name="Google Shape;185;p32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12379365" y="5185127"/>
            <a:ext cx="6053691" cy="527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671149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3E509D5A-C8DB-B3FC-EB38-FB8DAE94FBED}" type="slidenum">
              <a:rPr lang="ru-RU"/>
              <a:t/>
            </a:fld>
            <a:endParaRPr lang="ru-RU"/>
          </a:p>
        </p:txBody>
      </p:sp>
      <p:sp>
        <p:nvSpPr>
          <p:cNvPr id="1143447563" name="Текст 17"/>
          <p:cNvSpPr txBox="1"/>
          <p:nvPr/>
        </p:nvSpPr>
        <p:spPr bwMode="auto">
          <a:xfrm>
            <a:off x="719136" y="562635"/>
            <a:ext cx="158052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Сетевое взаимодействие</a:t>
            </a:r>
            <a:endParaRPr sz="6000"/>
          </a:p>
        </p:txBody>
      </p:sp>
      <p:sp>
        <p:nvSpPr>
          <p:cNvPr id="918821185" name="Уровень текста 1…"/>
          <p:cNvSpPr txBox="1"/>
          <p:nvPr/>
        </p:nvSpPr>
        <p:spPr bwMode="auto">
          <a:xfrm flipH="0" flipV="0">
            <a:off x="719136" y="2181999"/>
            <a:ext cx="10537000" cy="5179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Service 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– очень простая абстракция над iptables, назначающая деплойменту кластера некоторый внутренний IPшник и домен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Ingress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и </a:t>
            </a:r>
            <a:r>
              <a:rPr lang="en" sz="36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VirtualService</a:t>
            </a: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– маршрутизаторы трафика на сервисы по определенным правилам</a:t>
            </a:r>
            <a:endParaRPr sz="3600"/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(чисто для Istio) Gateway, DestinationRule, Certificate, EnvoyFilter и ещё куча всяких приколов позволяют конфигурировать всё остальное</a:t>
            </a:r>
            <a:endParaRPr sz="3600"/>
          </a:p>
        </p:txBody>
      </p:sp>
      <p:pic>
        <p:nvPicPr>
          <p:cNvPr id="850285252" name="Google Shape;193;p33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264073" y="1775048"/>
            <a:ext cx="6860132" cy="6992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8497439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DAE7FAA-D755-8A4F-FD7B-75CF9DFC94E7}" type="slidenum">
              <a:rPr lang="ru-RU"/>
              <a:t/>
            </a:fld>
            <a:endParaRPr lang="ru-RU"/>
          </a:p>
        </p:txBody>
      </p:sp>
      <p:sp>
        <p:nvSpPr>
          <p:cNvPr id="932490578" name="Текст 17"/>
          <p:cNvSpPr txBox="1"/>
          <p:nvPr/>
        </p:nvSpPr>
        <p:spPr bwMode="auto">
          <a:xfrm>
            <a:off x="719136" y="562635"/>
            <a:ext cx="158116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Сетевое взаимодействие</a:t>
            </a:r>
            <a:r>
              <a:rPr sz="6000"/>
              <a:t> (визуально)</a:t>
            </a:r>
            <a:endParaRPr sz="6000"/>
          </a:p>
        </p:txBody>
      </p:sp>
      <p:pic>
        <p:nvPicPr>
          <p:cNvPr id="21481979" name="Google Shape;200;p34"/>
          <p:cNvPicPr/>
          <p:nvPr/>
        </p:nvPicPr>
        <p:blipFill>
          <a:blip r:embed="rId2">
            <a:alphaModFix/>
          </a:blip>
          <a:srcRect l="0" t="14799" r="0" b="0"/>
          <a:stretch/>
        </p:blipFill>
        <p:spPr bwMode="auto">
          <a:xfrm flipH="0" flipV="0">
            <a:off x="821244" y="2217168"/>
            <a:ext cx="17145452" cy="8102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8414651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414AFCFB-CF30-1B25-B9E4-CF1C78D632A9}" type="slidenum">
              <a:rPr lang="ru-RU"/>
              <a:t/>
            </a:fld>
            <a:endParaRPr lang="ru-RU"/>
          </a:p>
        </p:txBody>
      </p:sp>
      <p:sp>
        <p:nvSpPr>
          <p:cNvPr id="377397572" name="Текст 17"/>
          <p:cNvSpPr txBox="1"/>
          <p:nvPr/>
        </p:nvSpPr>
        <p:spPr bwMode="auto">
          <a:xfrm>
            <a:off x="719136" y="562635"/>
            <a:ext cx="158188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Аспекты безопасности</a:t>
            </a:r>
            <a:endParaRPr sz="6000"/>
          </a:p>
        </p:txBody>
      </p:sp>
      <p:pic>
        <p:nvPicPr>
          <p:cNvPr id="141313076" name="Google Shape;207;p35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800972" y="134575"/>
            <a:ext cx="18220971" cy="1083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764214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61C1B1D5-277C-44B7-6A6D-AD54A147E427}" type="slidenum">
              <a:rPr lang="ru-RU"/>
              <a:t/>
            </a:fld>
            <a:endParaRPr lang="ru-RU"/>
          </a:p>
        </p:txBody>
      </p:sp>
      <p:sp>
        <p:nvSpPr>
          <p:cNvPr id="1357415411" name="Текст 17"/>
          <p:cNvSpPr txBox="1"/>
          <p:nvPr/>
        </p:nvSpPr>
        <p:spPr bwMode="auto">
          <a:xfrm>
            <a:off x="719136" y="562635"/>
            <a:ext cx="15825731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Управление релизами</a:t>
            </a:r>
            <a:endParaRPr sz="6000"/>
          </a:p>
        </p:txBody>
      </p:sp>
      <p:sp>
        <p:nvSpPr>
          <p:cNvPr id="1339786905" name="Уровень текста 1…"/>
          <p:cNvSpPr txBox="1"/>
          <p:nvPr/>
        </p:nvSpPr>
        <p:spPr bwMode="auto">
          <a:xfrm flipH="0" flipV="0">
            <a:off x="719136" y="2181999"/>
            <a:ext cx="6938667" cy="68425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Наличие такой абстракции как ReplicaSet позволяет реализовать одну из нижеперечисленных стратегий для раскатки новой версии приложения:</a:t>
            </a:r>
            <a:endParaRPr sz="3600"/>
          </a:p>
          <a:p>
            <a:pPr marL="614310" lvl="0" indent="-614310" algn="l">
              <a:spcBef>
                <a:spcPts val="119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Recreate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Rolling Update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Canary deployment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Blue/Green deployment</a:t>
            </a:r>
            <a:endParaRPr sz="4800"/>
          </a:p>
        </p:txBody>
      </p:sp>
      <p:pic>
        <p:nvPicPr>
          <p:cNvPr id="176521752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762618" y="2310694"/>
            <a:ext cx="11745287" cy="6182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947417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7A7C5761-A95A-4745-9089-2F2A613F94AE}" type="slidenum">
              <a:rPr lang="ru-RU"/>
              <a:t/>
            </a:fld>
            <a:endParaRPr lang="ru-RU"/>
          </a:p>
        </p:txBody>
      </p:sp>
      <p:sp>
        <p:nvSpPr>
          <p:cNvPr id="800440177" name="Текст 17"/>
          <p:cNvSpPr txBox="1"/>
          <p:nvPr/>
        </p:nvSpPr>
        <p:spPr bwMode="auto">
          <a:xfrm>
            <a:off x="719136" y="562635"/>
            <a:ext cx="158329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Helm</a:t>
            </a:r>
            <a:endParaRPr sz="6000"/>
          </a:p>
        </p:txBody>
      </p:sp>
      <p:sp>
        <p:nvSpPr>
          <p:cNvPr id="1297951135" name="Уровень текста 1…"/>
          <p:cNvSpPr txBox="1"/>
          <p:nvPr/>
        </p:nvSpPr>
        <p:spPr bwMode="auto">
          <a:xfrm flipH="0" flipV="0">
            <a:off x="719136" y="2181999"/>
            <a:ext cx="17553818" cy="347848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Helm помогает шаблонизировать спецификации и разруливать одно и то же приложение по нескольким различным контурам.</a:t>
            </a:r>
            <a:endParaRPr sz="4800"/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Приятным бонусом является механизм роллбеков.</a:t>
            </a:r>
            <a:endParaRPr sz="4800"/>
          </a:p>
          <a:p>
            <a:pPr>
              <a:defRPr/>
            </a:pPr>
            <a:endParaRPr/>
          </a:p>
        </p:txBody>
      </p:sp>
      <p:pic>
        <p:nvPicPr>
          <p:cNvPr id="1847242393" name="Google Shape;221;p37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4110410" y="5148955"/>
            <a:ext cx="11394689" cy="545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title" idx="4294967295"/>
          </p:nvPr>
        </p:nvSpPr>
        <p:spPr bwMode="auto"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>
                <a:latin typeface="Tinkoff Sans"/>
              </a:rPr>
              <a:t>Спасибо!</a:t>
            </a:r>
            <a:endParaRPr sz="9000" b="1">
              <a:latin typeface="Tinkoff Sans"/>
            </a:endParaRPr>
          </a:p>
        </p:txBody>
      </p:sp>
      <p:pic>
        <p:nvPicPr>
          <p:cNvPr id="1038903940" name="Google Shape;227;p38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586592" y="2726999"/>
            <a:ext cx="8378424" cy="489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206674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2"/>
            <a:ext cx="11451362" cy="2220583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Итак, оркестрация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70574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4" cy="426060"/>
          </a:xfrm>
        </p:spPr>
        <p:txBody>
          <a:bodyPr/>
          <a:lstStyle/>
          <a:p>
            <a:pPr>
              <a:defRPr/>
            </a:pPr>
            <a:fld id="{4F7D77EB-DD02-5707-C406-F7B9D4DDBA35}" type="slidenum">
              <a:rPr lang="ru-RU"/>
              <a:t/>
            </a:fld>
            <a:endParaRPr lang="ru-RU"/>
          </a:p>
        </p:txBody>
      </p:sp>
      <p:sp>
        <p:nvSpPr>
          <p:cNvPr id="2018208699" name="Текст 17"/>
          <p:cNvSpPr txBox="1"/>
          <p:nvPr/>
        </p:nvSpPr>
        <p:spPr bwMode="auto">
          <a:xfrm>
            <a:off x="719136" y="562635"/>
            <a:ext cx="15753733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1" algn="l" defTabSz="411477">
              <a:lnSpc>
                <a:spcPct val="100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такое оркестрация?</a:t>
            </a:r>
            <a:endParaRPr sz="6000"/>
          </a:p>
        </p:txBody>
      </p:sp>
      <p:sp>
        <p:nvSpPr>
          <p:cNvPr id="1221787438" name="Уровень текста 1…"/>
          <p:cNvSpPr txBox="1"/>
          <p:nvPr/>
        </p:nvSpPr>
        <p:spPr bwMode="auto">
          <a:xfrm flipH="0" flipV="0">
            <a:off x="719136" y="2181999"/>
            <a:ext cx="10378250" cy="61951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5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80">
              <a:lnSpc>
                <a:spcPct val="118000"/>
              </a:lnSpc>
              <a:spcBef>
                <a:spcPts val="2398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3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5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6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80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 b="1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Оркестрация</a:t>
            </a: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 — автоматическое размещение, координация и управление сложными компьютерными системами и службами.</a:t>
            </a:r>
            <a:endParaRPr sz="4800"/>
          </a:p>
          <a:p>
            <a:pPr marL="0" lvl="0" indent="0" algn="l">
              <a:spcBef>
                <a:spcPts val="1199"/>
              </a:spcBef>
              <a:spcAft>
                <a:spcPts val="1199"/>
              </a:spcAft>
              <a:buNone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Оркестрация описывает то, как сервисы должны взаимодействовать между собой, используя для этого обмен сообщениями, включая бизнес-логику и последовательность действий.</a:t>
            </a:r>
            <a:endParaRPr sz="3600"/>
          </a:p>
        </p:txBody>
      </p:sp>
      <p:pic>
        <p:nvPicPr>
          <p:cNvPr id="1302014651" name="Google Shape;68;p15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068194" y="2039094"/>
            <a:ext cx="7272981" cy="625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5595955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1EB63B19-35E2-CE08-48C8-EE3C16844750}" type="slidenum">
              <a:rPr lang="ru-RU"/>
              <a:t/>
            </a:fld>
            <a:endParaRPr lang="ru-RU"/>
          </a:p>
        </p:txBody>
      </p:sp>
      <p:sp>
        <p:nvSpPr>
          <p:cNvPr id="680915799" name="Текст 17"/>
          <p:cNvSpPr txBox="1"/>
          <p:nvPr/>
        </p:nvSpPr>
        <p:spPr bwMode="auto">
          <a:xfrm>
            <a:off x="719136" y="562635"/>
            <a:ext cx="1576453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Что именно делают оркестраторы</a:t>
            </a:r>
            <a:endParaRPr sz="6000"/>
          </a:p>
        </p:txBody>
      </p:sp>
      <p:sp>
        <p:nvSpPr>
          <p:cNvPr id="1114487374" name="Уровень текста 1…"/>
          <p:cNvSpPr txBox="1"/>
          <p:nvPr/>
        </p:nvSpPr>
        <p:spPr bwMode="auto">
          <a:xfrm flipH="0" flipV="0">
            <a:off x="719136" y="2181999"/>
            <a:ext cx="11436583" cy="431632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en" sz="4800" b="1"/>
              <a:t>Функции </a:t>
            </a:r>
            <a:r>
              <a:rPr lang="en" sz="4800"/>
              <a:t>систем-оркестраторов:</a:t>
            </a:r>
            <a:endParaRPr sz="4800">
              <a:ln>
                <a:noFill/>
              </a:ln>
            </a:endParaRPr>
          </a:p>
          <a:p>
            <a:pPr marL="349965" lvl="0" indent="-349965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AutoNum type="arabicPeriod"/>
              <a:defRPr/>
            </a:pPr>
            <a:r>
              <a:rPr lang="en" sz="4800"/>
              <a:t> Поиск образов и запуск контейнеров</a:t>
            </a:r>
            <a:endParaRPr lang="en" sz="4800"/>
          </a:p>
          <a:p>
            <a:pPr marL="349965" lvl="0" indent="-349965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AutoNum type="arabicPeriod"/>
              <a:defRPr/>
            </a:pPr>
            <a:r>
              <a:rPr lang="en" sz="4800"/>
              <a:t> Обеспечение контейнеров ресурсами</a:t>
            </a:r>
            <a:endParaRPr lang="en" sz="4800"/>
          </a:p>
          <a:p>
            <a:pPr marL="349965" lvl="0" indent="-349965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AutoNum type="arabicPeriod"/>
              <a:defRPr/>
            </a:pPr>
            <a:r>
              <a:rPr lang="en" sz="4800"/>
              <a:t> Конфигурация сети</a:t>
            </a:r>
            <a:endParaRPr lang="en" sz="4800"/>
          </a:p>
          <a:p>
            <a:pPr marL="349965" lvl="0" indent="-349965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/>
              <a:buAutoNum type="arabicPeriod"/>
              <a:defRPr/>
            </a:pPr>
            <a:r>
              <a:rPr lang="en" sz="4800"/>
              <a:t> Управление жизненным циклом</a:t>
            </a:r>
            <a:r>
              <a:rPr lang="en" sz="4800"/>
              <a:t> нагрузок</a:t>
            </a:r>
            <a:endParaRPr lang="en" sz="4800"/>
          </a:p>
        </p:txBody>
      </p:sp>
      <p:pic>
        <p:nvPicPr>
          <p:cNvPr id="2055704730" name="Google Shape;68;p15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2068196" y="2039094"/>
            <a:ext cx="7272981" cy="625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762330" name="Текст 22"/>
          <p:cNvSpPr txBox="1">
            <a:spLocks noGrp="1"/>
          </p:cNvSpPr>
          <p:nvPr>
            <p:ph type="body" sz="quarter" idx="1"/>
          </p:nvPr>
        </p:nvSpPr>
        <p:spPr bwMode="auto">
          <a:xfrm flipH="0" flipV="0">
            <a:off x="5536692" y="4504061"/>
            <a:ext cx="11451362" cy="222058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  <a:defRPr/>
            </a:pPr>
            <a:r>
              <a:rPr sz="7200" b="1">
                <a:latin typeface="Tinkoff Sans"/>
              </a:rPr>
              <a:t>Популярные оркестраторы</a:t>
            </a:r>
            <a:endParaRPr sz="7200" b="1">
              <a:latin typeface="Tinkoff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934522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524398BA-E4D2-E1FA-BA89-3A8A34F78805}" type="slidenum">
              <a:rPr lang="ru-RU"/>
              <a:t/>
            </a:fld>
            <a:endParaRPr lang="ru-RU"/>
          </a:p>
        </p:txBody>
      </p:sp>
      <p:sp>
        <p:nvSpPr>
          <p:cNvPr id="2105123841" name="Текст 17"/>
          <p:cNvSpPr txBox="1"/>
          <p:nvPr/>
        </p:nvSpPr>
        <p:spPr bwMode="auto">
          <a:xfrm>
            <a:off x="719136" y="562635"/>
            <a:ext cx="1576561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Docker Swarm</a:t>
            </a:r>
            <a:endParaRPr sz="6000"/>
          </a:p>
        </p:txBody>
      </p:sp>
      <p:sp>
        <p:nvSpPr>
          <p:cNvPr id="1699068622" name="Уровень текста 1…"/>
          <p:cNvSpPr txBox="1"/>
          <p:nvPr/>
        </p:nvSpPr>
        <p:spPr bwMode="auto">
          <a:xfrm flipH="0" flipV="0">
            <a:off x="719136" y="2181999"/>
            <a:ext cx="17475564" cy="73375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Попытка докера в cluster management (не самая удачная)</a:t>
            </a:r>
            <a:endParaRPr lang="en" sz="48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Фичи: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скейлинг контейнеров “из коробки”, но в ручном режиме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встроенный service discovery и балансировка нагрузки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очень прост для изучения и эксплуатации</a:t>
            </a:r>
            <a:endParaRPr sz="3600"/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Минусы: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мало слоев абстракции, крайне простая технология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мониторинг нужно прикручивать отдельно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странная лицензия</a:t>
            </a:r>
            <a:endParaRPr sz="36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endParaRPr sz="3600">
              <a:ln>
                <a:noFill/>
              </a:ln>
            </a:endParaRPr>
          </a:p>
        </p:txBody>
      </p:sp>
      <p:pic>
        <p:nvPicPr>
          <p:cNvPr id="511997005" name="Google Shape;75;p16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5206942" y="5742172"/>
            <a:ext cx="3545001" cy="484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6081784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028E1A9C-C686-9EDB-9B1F-30F48CAFD3E5}" type="slidenum">
              <a:rPr lang="ru-RU"/>
              <a:t/>
            </a:fld>
            <a:endParaRPr lang="ru-RU"/>
          </a:p>
        </p:txBody>
      </p:sp>
      <p:sp>
        <p:nvSpPr>
          <p:cNvPr id="869376022" name="Текст 17"/>
          <p:cNvSpPr txBox="1"/>
          <p:nvPr/>
        </p:nvSpPr>
        <p:spPr bwMode="auto">
          <a:xfrm>
            <a:off x="719136" y="562635"/>
            <a:ext cx="1577137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Kubernetes</a:t>
            </a:r>
            <a:endParaRPr sz="6000"/>
          </a:p>
        </p:txBody>
      </p:sp>
      <p:sp>
        <p:nvSpPr>
          <p:cNvPr id="1779886403" name="Уровень текста 1…"/>
          <p:cNvSpPr txBox="1"/>
          <p:nvPr/>
        </p:nvSpPr>
        <p:spPr bwMode="auto">
          <a:xfrm flipH="0" flipV="0">
            <a:off x="719136" y="2181999"/>
            <a:ext cx="17513724" cy="733750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Система оркестрации, разработанная гуглом, передана CNCF</a:t>
            </a:r>
            <a:endParaRPr sz="4800"/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Фичи: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полный опен-сурс, частые обновления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очень абстрактный, поэтому легко масштабируемый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встроенный мониторинг и автоскейлинг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82137" lvl="0" indent="-482137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может управлять не только контейнерами, но и </a:t>
            </a:r>
            <a:r>
              <a:rPr lang="en" sz="3600" b="0" i="1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вообще чем угодно</a:t>
            </a:r>
            <a:endParaRPr sz="3600"/>
          </a:p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Минусы: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сложен в освоении для разработчиков</a:t>
            </a:r>
            <a:endParaRPr lang="en" sz="3600" b="0" i="0" u="none" strike="noStrike" cap="none" spc="0">
              <a:ln>
                <a:noFill/>
              </a:ln>
              <a:solidFill>
                <a:srgbClr val="000000"/>
              </a:solidFill>
              <a:latin typeface="Tinkoff Sans"/>
              <a:ea typeface="Tinkoff Sans"/>
              <a:cs typeface="Tinkoff Sans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36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дорог в эксплуатации для администоратов</a:t>
            </a:r>
            <a:endParaRPr sz="3600" b="0" i="0" u="none" strike="noStrike" cap="none" spc="0">
              <a:ln>
                <a:noFill/>
              </a:ln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endParaRPr sz="3600">
              <a:ln>
                <a:noFill/>
              </a:ln>
            </a:endParaRPr>
          </a:p>
        </p:txBody>
      </p:sp>
      <p:pic>
        <p:nvPicPr>
          <p:cNvPr id="1214543135" name="Google Shape;82;p17"/>
          <p:cNvPicPr/>
          <p:nvPr/>
        </p:nvPicPr>
        <p:blipFill>
          <a:blip r:embed="rId2">
            <a:alphaModFix/>
          </a:blip>
          <a:srcRect l="0" t="19547" r="0" b="18513"/>
          <a:stretch/>
        </p:blipFill>
        <p:spPr bwMode="auto">
          <a:xfrm flipH="0" flipV="0">
            <a:off x="12349027" y="7864436"/>
            <a:ext cx="7039793" cy="21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7292552" name="Номер слайда 1"/>
          <p:cNvSpPr>
            <a:spLocks noGrp="1"/>
          </p:cNvSpPr>
          <p:nvPr>
            <p:ph type="sldNum" sz="quarter" idx="4"/>
          </p:nvPr>
        </p:nvSpPr>
        <p:spPr bwMode="auto">
          <a:xfrm>
            <a:off x="18272234" y="10319999"/>
            <a:ext cx="1068943" cy="426060"/>
          </a:xfrm>
        </p:spPr>
        <p:txBody>
          <a:bodyPr/>
          <a:lstStyle/>
          <a:p>
            <a:pPr>
              <a:defRPr/>
            </a:pPr>
            <a:fld id="{239DAE63-7FDC-03E7-C759-94BB3AF00011}" type="slidenum">
              <a:rPr lang="ru-RU"/>
              <a:t/>
            </a:fld>
            <a:endParaRPr lang="ru-RU"/>
          </a:p>
        </p:txBody>
      </p:sp>
      <p:sp>
        <p:nvSpPr>
          <p:cNvPr id="2098157516" name="Текст 17"/>
          <p:cNvSpPr txBox="1"/>
          <p:nvPr/>
        </p:nvSpPr>
        <p:spPr bwMode="auto">
          <a:xfrm>
            <a:off x="719136" y="562635"/>
            <a:ext cx="15773892" cy="91476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0" algn="l" defTabSz="411476">
              <a:lnSpc>
                <a:spcPct val="100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5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Rancher</a:t>
            </a:r>
            <a:endParaRPr sz="6000"/>
          </a:p>
        </p:txBody>
      </p:sp>
      <p:sp>
        <p:nvSpPr>
          <p:cNvPr id="1364269838" name="Уровень текста 1…"/>
          <p:cNvSpPr txBox="1"/>
          <p:nvPr/>
        </p:nvSpPr>
        <p:spPr bwMode="auto">
          <a:xfrm flipH="0" flipV="0">
            <a:off x="719136" y="2181999"/>
            <a:ext cx="17480964" cy="323733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lvl1pPr marL="0" marR="0" indent="0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None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1pPr>
            <a:lvl2pPr marL="720000" marR="0" indent="-445131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2pPr>
            <a:lvl3pPr marL="1440000" marR="0" indent="-526064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3pPr>
            <a:lvl4pPr marL="2160000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4pPr>
            <a:lvl5pPr marL="3617793" marR="0" indent="-598626" algn="l" defTabSz="1509579">
              <a:lnSpc>
                <a:spcPct val="118000"/>
              </a:lnSpc>
              <a:spcBef>
                <a:spcPts val="2397"/>
              </a:spcBef>
              <a:spcAft>
                <a:spcPts val="0"/>
              </a:spcAft>
              <a:buClrTx/>
              <a:buSzPct val="100000"/>
              <a:buFont typeface="Wingdings"/>
              <a:buChar char="§"/>
              <a:defRPr sz="24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5pPr>
            <a:lvl6pPr marL="4372582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6pPr>
            <a:lvl7pPr marL="5127374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7pPr>
            <a:lvl8pPr marL="5882165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8pPr>
            <a:lvl9pPr marL="6636960" marR="0" indent="-598626" algn="l" defTabSz="1509579">
              <a:lnSpc>
                <a:spcPct val="90000"/>
              </a:lnSpc>
              <a:spcBef>
                <a:spcPts val="1597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 sz="4600" b="0" i="0" u="none" strike="noStrike" cap="none" spc="0">
                <a:solidFill>
                  <a:srgbClr val="000000"/>
                </a:solidFill>
                <a:latin typeface="Tinkoff Sans"/>
                <a:ea typeface="Tinkoff Sans"/>
                <a:cs typeface="Tinkoff Sans"/>
              </a:defRPr>
            </a:lvl9pPr>
          </a:lstStyle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Работает поверх куба: управляет кластерами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Опен-сурсный + есть удобный UI</a:t>
            </a:r>
            <a:endParaRPr sz="4800"/>
          </a:p>
          <a:p>
            <a:pPr marL="614310" lvl="0" indent="-61431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r>
              <a:rPr lang="en" sz="4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Tinkoff Sans"/>
                <a:ea typeface="Tinkoff Sans"/>
                <a:cs typeface="Tinkoff Sans"/>
              </a:rPr>
              <a:t>Реальные недостатки можно найти только в issues на GitHub</a:t>
            </a:r>
            <a:endParaRPr sz="4800"/>
          </a:p>
          <a:p>
            <a:pPr marL="614309" lvl="0" indent="-614309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defRPr/>
            </a:pPr>
            <a:endParaRPr sz="3600">
              <a:ln>
                <a:noFill/>
              </a:ln>
            </a:endParaRPr>
          </a:p>
        </p:txBody>
      </p:sp>
      <p:pic>
        <p:nvPicPr>
          <p:cNvPr id="2069459666" name="Google Shape;89;p18"/>
          <p:cNvPicPr/>
          <p:nvPr/>
        </p:nvPicPr>
        <p:blipFill>
          <a:blip r:embed="rId2">
            <a:alphaModFix/>
          </a:blip>
          <a:stretch/>
        </p:blipFill>
        <p:spPr bwMode="auto">
          <a:xfrm flipH="0" flipV="0">
            <a:off x="13671944" y="7442960"/>
            <a:ext cx="5810641" cy="2561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Р7-Офис/2024.3.2.584</Application>
  <DocSecurity>0</DocSecurity>
  <PresentationFormat>Произвольный</PresentationFormat>
  <Paragraphs>0</Paragraphs>
  <Slides>28</Slides>
  <Notes>28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/>
  <cp:lastModifiedBy/>
  <cp:revision>694</cp:revision>
  <dcterms:modified xsi:type="dcterms:W3CDTF">2024-12-02T09:06:12Z</dcterms:modified>
  <cp:category/>
  <cp:contentStatus/>
  <cp:version/>
</cp:coreProperties>
</file>